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60" r:id="rId3"/>
    <p:sldId id="367" r:id="rId4"/>
    <p:sldId id="378" r:id="rId5"/>
    <p:sldId id="284" r:id="rId6"/>
    <p:sldId id="393" r:id="rId7"/>
    <p:sldId id="324" r:id="rId8"/>
    <p:sldId id="257" r:id="rId9"/>
    <p:sldId id="258" r:id="rId10"/>
    <p:sldId id="394" r:id="rId11"/>
    <p:sldId id="261" r:id="rId12"/>
    <p:sldId id="263" r:id="rId13"/>
    <p:sldId id="267" r:id="rId14"/>
    <p:sldId id="268" r:id="rId15"/>
    <p:sldId id="385" r:id="rId16"/>
    <p:sldId id="266" r:id="rId17"/>
    <p:sldId id="395" r:id="rId18"/>
    <p:sldId id="269" r:id="rId19"/>
    <p:sldId id="272" r:id="rId20"/>
    <p:sldId id="276" r:id="rId21"/>
    <p:sldId id="401" r:id="rId22"/>
    <p:sldId id="277" r:id="rId23"/>
    <p:sldId id="402" r:id="rId24"/>
    <p:sldId id="392" r:id="rId25"/>
    <p:sldId id="396" r:id="rId26"/>
    <p:sldId id="280" r:id="rId27"/>
    <p:sldId id="288" r:id="rId28"/>
    <p:sldId id="375" r:id="rId29"/>
    <p:sldId id="376" r:id="rId30"/>
    <p:sldId id="377" r:id="rId31"/>
    <p:sldId id="285" r:id="rId32"/>
    <p:sldId id="397" r:id="rId33"/>
    <p:sldId id="386" r:id="rId34"/>
    <p:sldId id="389" r:id="rId35"/>
    <p:sldId id="387" r:id="rId36"/>
    <p:sldId id="388" r:id="rId37"/>
    <p:sldId id="398" r:id="rId38"/>
    <p:sldId id="286" r:id="rId39"/>
    <p:sldId id="290" r:id="rId40"/>
    <p:sldId id="295" r:id="rId41"/>
    <p:sldId id="289" r:id="rId42"/>
    <p:sldId id="296" r:id="rId43"/>
    <p:sldId id="297" r:id="rId44"/>
    <p:sldId id="403" r:id="rId45"/>
    <p:sldId id="278" r:id="rId46"/>
    <p:sldId id="279" r:id="rId47"/>
    <p:sldId id="404" r:id="rId48"/>
    <p:sldId id="294" r:id="rId49"/>
    <p:sldId id="399" r:id="rId50"/>
    <p:sldId id="292" r:id="rId51"/>
    <p:sldId id="293" r:id="rId52"/>
    <p:sldId id="390" r:id="rId53"/>
    <p:sldId id="372" r:id="rId54"/>
    <p:sldId id="391" r:id="rId55"/>
    <p:sldId id="400" r:id="rId56"/>
    <p:sldId id="364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762"/>
    <a:srgbClr val="FFA223"/>
    <a:srgbClr val="FFA37B"/>
    <a:srgbClr val="FF6523"/>
    <a:srgbClr val="DA4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6797" autoAdjust="0"/>
  </p:normalViewPr>
  <p:slideViewPr>
    <p:cSldViewPr snapToGrid="0">
      <p:cViewPr varScale="1">
        <p:scale>
          <a:sx n="71" d="100"/>
          <a:sy n="71" d="100"/>
        </p:scale>
        <p:origin x="112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7C238-FED5-4209-B8EE-C58EAA2F6481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F8484-5F00-4517-BA4E-E0D285A41D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84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10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Date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35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Dense pas obligatoire (travailler directement sur des caractéristiques). Dimension réduite donc moins de calcul avec les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connected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89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 latente?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207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ne pas confondre avec la déconvolution qui est l’opération mathématique inverse de la convolution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7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log/</a:t>
            </a:r>
            <a:r>
              <a:rPr lang="fr-FR" dirty="0" err="1"/>
              <a:t>crossentropy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18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73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Dead </a:t>
            </a:r>
            <a:r>
              <a:rPr lang="fr-FR" dirty="0" err="1"/>
              <a:t>ReLU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autres activations (ELU,GELU,SWISH..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59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Inférence: </a:t>
            </a:r>
            <a:r>
              <a:rPr lang="fr-FR" dirty="0" err="1"/>
              <a:t>exponential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of </a:t>
            </a:r>
            <a:r>
              <a:rPr lang="fr-FR" dirty="0" err="1"/>
              <a:t>statistics</a:t>
            </a:r>
            <a:r>
              <a:rPr lang="fr-FR" dirty="0"/>
              <a:t> (alpha x ancien + (1-alpha) x nouveau))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25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/>
              <a:t>Autres </a:t>
            </a:r>
            <a:r>
              <a:rPr lang="fr-FR" dirty="0" err="1"/>
              <a:t>tips</a:t>
            </a:r>
            <a:r>
              <a:rPr lang="fr-FR" dirty="0"/>
              <a:t>:</a:t>
            </a:r>
          </a:p>
          <a:p>
            <a:pPr marL="457200" indent="-457200">
              <a:buFontTx/>
              <a:buChar char="-"/>
            </a:pPr>
            <a:r>
              <a:rPr lang="fr-FR" dirty="0"/>
              <a:t>Entraîner plus le discriminateur</a:t>
            </a:r>
          </a:p>
          <a:p>
            <a:pPr marL="457200" indent="-457200">
              <a:buFontTx/>
              <a:buChar char="-"/>
            </a:pPr>
            <a:r>
              <a:rPr lang="fr-FR" dirty="0" err="1"/>
              <a:t>Minibatch</a:t>
            </a:r>
            <a:r>
              <a:rPr lang="fr-FR" dirty="0"/>
              <a:t> discrimination</a:t>
            </a:r>
          </a:p>
          <a:p>
            <a:pPr marL="457200" indent="-457200">
              <a:buFontTx/>
              <a:buChar char="-"/>
            </a:pPr>
            <a:r>
              <a:rPr lang="fr-FR" dirty="0"/>
              <a:t>Virtual BN</a:t>
            </a:r>
          </a:p>
          <a:p>
            <a:pPr marL="457200" indent="-457200">
              <a:buFontTx/>
              <a:buChar char="-"/>
            </a:pP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averaging</a:t>
            </a:r>
            <a:endParaRPr lang="fr-FR" dirty="0"/>
          </a:p>
          <a:p>
            <a:pPr marL="457200" indent="-457200">
              <a:buFontTx/>
              <a:buChar char="-"/>
            </a:pPr>
            <a:r>
              <a:rPr lang="fr-FR" dirty="0"/>
              <a:t>Autres architectures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81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BC1F-6E21-413F-A022-DBC8043B4483}" type="datetime1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543A-E9F4-455D-BC9C-96760DAEAC60}" type="datetime1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1047-DE00-4D57-957F-DE6C13BF7D91}" type="datetime1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9E13-93F8-476A-913A-974680097FB6}" type="datetime1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8F82-17ED-443E-AA0B-C07FA07976F4}" type="datetime1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528B-F16E-41A9-B0D1-BFDB48EA0E57}" type="datetime1">
              <a:rPr lang="fr-FR" smtClean="0"/>
              <a:t>30/08/2022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BB48-723D-4E64-860F-9650A0F64F4A}" type="datetime1">
              <a:rPr lang="fr-FR" smtClean="0"/>
              <a:t>30/08/2022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15F5-86B1-48A1-8EF3-5209F5163FCB}" type="datetime1">
              <a:rPr lang="fr-FR" smtClean="0"/>
              <a:t>30/08/2022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63E5A-A25C-4090-A644-76A92D68CF48}" type="datetime1">
              <a:rPr lang="fr-FR" smtClean="0"/>
              <a:t>30/08/2022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A8C4-DDE9-411F-8763-8570F53D5B35}" type="datetime1">
              <a:rPr lang="fr-FR" smtClean="0"/>
              <a:t>30/08/2022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ACD9-CB34-4E4F-A0EC-B699F121FFB8}" type="datetime1">
              <a:rPr lang="fr-FR" smtClean="0"/>
              <a:t>30/08/2022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A2E8-4A19-4C85-9EEF-425C4479F69C}" type="datetime1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30.png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0.png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B7DD-2051-4A4E-8F1B-3BCE140EC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684915"/>
            <a:ext cx="7336434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Les GAN et leurs mystères </a:t>
            </a:r>
            <a:br>
              <a:rPr lang="fr-FR" dirty="0"/>
            </a:br>
            <a:r>
              <a:rPr lang="fr-FR" dirty="0"/>
              <a:t>(le secret de leur pouvoir)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6D18161-FD1D-4AFF-9546-A23D7F4BC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4498" y="4084755"/>
            <a:ext cx="6576750" cy="1655762"/>
          </a:xfrm>
        </p:spPr>
        <p:txBody>
          <a:bodyPr/>
          <a:lstStyle/>
          <a:p>
            <a:r>
              <a:rPr lang="fr-FR" dirty="0"/>
              <a:t>Samuel Sithakoul</a:t>
            </a:r>
          </a:p>
          <a:p>
            <a:r>
              <a:rPr lang="fr-FR" dirty="0"/>
              <a:t>@Rubiksman78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06792-FCA1-481B-93C1-2FADCE8F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4FB049-C245-41FB-906E-50EEE87F52F2}"/>
              </a:ext>
            </a:extLst>
          </p:cNvPr>
          <p:cNvSpPr txBox="1"/>
          <p:nvPr/>
        </p:nvSpPr>
        <p:spPr>
          <a:xfrm>
            <a:off x="2389805" y="394208"/>
            <a:ext cx="7412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Potra" pitchFamily="2" charset="0"/>
                <a:ea typeface="+mj-ea"/>
                <a:cs typeface="Potra" pitchFamily="2" charset="0"/>
              </a:rPr>
              <a:t>AUTOMATANTS</a:t>
            </a:r>
          </a:p>
        </p:txBody>
      </p:sp>
    </p:spTree>
    <p:extLst>
      <p:ext uri="{BB962C8B-B14F-4D97-AF65-F5344CB8AC3E}">
        <p14:creationId xmlns:p14="http://schemas.microsoft.com/office/powerpoint/2010/main" val="14341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93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Principes</a:t>
            </a:r>
            <a:r>
              <a:rPr lang="en-US" dirty="0"/>
              <a:t> de base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9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80544-0DA3-4CB0-9A4E-F29F6956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des GAN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193CA7-92D8-4FD7-8298-EDF9EA51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7C818C96-E30C-4490-9A18-D3ADB360B20D}"/>
                  </a:ext>
                </a:extLst>
              </p:cNvPr>
              <p:cNvSpPr/>
              <p:nvPr/>
            </p:nvSpPr>
            <p:spPr>
              <a:xfrm>
                <a:off x="25463" y="1471354"/>
                <a:ext cx="2753711" cy="2133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Bruit</a:t>
                </a:r>
              </a:p>
              <a:p>
                <a:pPr algn="ctr"/>
                <a:r>
                  <a:rPr lang="fr-FR" sz="2400" dirty="0"/>
                  <a:t>Loi normale</a:t>
                </a:r>
              </a:p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p</a:t>
                </a:r>
                <a:r>
                  <a:rPr lang="fr-FR" sz="2400" baseline="-25000" dirty="0"/>
                  <a:t>z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7C818C96-E30C-4490-9A18-D3ADB360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3" y="1471354"/>
                <a:ext cx="2753711" cy="21336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78ABD59B-4A9F-4ADD-BF66-BA497DB028F6}"/>
                  </a:ext>
                </a:extLst>
              </p:cNvPr>
              <p:cNvSpPr/>
              <p:nvPr/>
            </p:nvSpPr>
            <p:spPr>
              <a:xfrm>
                <a:off x="4199734" y="1387366"/>
                <a:ext cx="3232278" cy="23015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Image générée</a:t>
                </a:r>
              </a:p>
              <a:p>
                <a:pPr algn="ctr"/>
                <a:r>
                  <a:rPr lang="fr-FR" sz="2400" dirty="0"/>
                  <a:t>G(z)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algn="ctr"/>
                <a:r>
                  <a:rPr lang="fr-FR" sz="2400" dirty="0" err="1"/>
                  <a:t>p</a:t>
                </a:r>
                <a:r>
                  <a:rPr lang="fr-FR" sz="2400" baseline="-25000" dirty="0" err="1"/>
                  <a:t>g</a:t>
                </a:r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78ABD59B-4A9F-4ADD-BF66-BA497DB02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734" y="1387366"/>
                <a:ext cx="3232278" cy="230157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3585C4E-9B20-4E79-9BC5-1829B2208E1E}"/>
              </a:ext>
            </a:extLst>
          </p:cNvPr>
          <p:cNvSpPr/>
          <p:nvPr/>
        </p:nvSpPr>
        <p:spPr>
          <a:xfrm>
            <a:off x="2877721" y="2099342"/>
            <a:ext cx="1256659" cy="877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GAN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8518042-EE06-49D0-86C7-A6DE8DC5D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66" y="3829344"/>
            <a:ext cx="8283434" cy="2554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556F206-14DD-4123-928E-4210302A3F6E}"/>
                  </a:ext>
                </a:extLst>
              </p:cNvPr>
              <p:cNvSpPr/>
              <p:nvPr/>
            </p:nvSpPr>
            <p:spPr>
              <a:xfrm>
                <a:off x="8852572" y="1387366"/>
                <a:ext cx="2753711" cy="2133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Images réelles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fr-F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pPr algn="ctr"/>
                <a:r>
                  <a:rPr lang="fr-FR" sz="2400" dirty="0"/>
                  <a:t>p</a:t>
                </a:r>
                <a:r>
                  <a:rPr lang="fr-FR" sz="2400" baseline="-25000" dirty="0"/>
                  <a:t>x</a:t>
                </a:r>
                <a:endParaRPr lang="fr-FR" sz="2400" dirty="0"/>
              </a:p>
            </p:txBody>
          </p:sp>
        </mc:Choice>
        <mc:Fallback xmlns="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556F206-14DD-4123-928E-4210302A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72" y="1387366"/>
                <a:ext cx="2753711" cy="21336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 descr="Une image contenant chat, blanc, assis, regardant&#10;&#10;Description générée automatiquement">
            <a:extLst>
              <a:ext uri="{FF2B5EF4-FFF2-40B4-BE49-F238E27FC236}">
                <a16:creationId xmlns:a16="http://schemas.microsoft.com/office/drawing/2014/main" id="{023CA407-1EC7-4975-9EF1-678316B9A4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69" y="2321632"/>
            <a:ext cx="2054321" cy="2054321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9C46394-0260-46B1-8688-09E44702D4AB}"/>
              </a:ext>
            </a:extLst>
          </p:cNvPr>
          <p:cNvSpPr/>
          <p:nvPr/>
        </p:nvSpPr>
        <p:spPr>
          <a:xfrm>
            <a:off x="3210180" y="5196657"/>
            <a:ext cx="5211386" cy="741457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Objectif: faire coïncider p</a:t>
            </a:r>
            <a:r>
              <a:rPr lang="fr-FR" sz="2400" baseline="-25000"/>
              <a:t>g</a:t>
            </a:r>
            <a:r>
              <a:rPr lang="fr-FR" sz="2400"/>
              <a:t> avec p</a:t>
            </a:r>
            <a:r>
              <a:rPr lang="fr-FR" sz="2400" baseline="-25000"/>
              <a:t>x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6063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211FA-5CEB-44B6-BA5A-33794BB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l’heure du-du-du-duel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72374-D2E9-47DD-901F-25A6F75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/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ln w="38100">
                <a:solidFill>
                  <a:srgbClr val="00D7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Générateur</a:t>
                </a:r>
              </a:p>
              <a:p>
                <a:pPr algn="ctr"/>
                <a:r>
                  <a:rPr lang="fr-FR" sz="2400" dirty="0"/>
                  <a:t>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D76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7FB5B5-FDE6-4D9F-80CF-87686B17B75F}"/>
              </a:ext>
            </a:extLst>
          </p:cNvPr>
          <p:cNvSpPr/>
          <p:nvPr/>
        </p:nvSpPr>
        <p:spPr>
          <a:xfrm>
            <a:off x="4719145" y="2143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AF0EDDAE-85FC-4F2A-B45B-5F779FB8055A}"/>
              </a:ext>
            </a:extLst>
          </p:cNvPr>
          <p:cNvSpPr/>
          <p:nvPr/>
        </p:nvSpPr>
        <p:spPr>
          <a:xfrm>
            <a:off x="9454659" y="3836855"/>
            <a:ext cx="2060027" cy="914400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Données à approcher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6FDD70E-9F3E-47D0-8A4E-C512DBBEEE49}"/>
              </a:ext>
            </a:extLst>
          </p:cNvPr>
          <p:cNvSpPr txBox="1"/>
          <p:nvPr/>
        </p:nvSpPr>
        <p:spPr>
          <a:xfrm>
            <a:off x="5872809" y="3529337"/>
            <a:ext cx="2726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Comment comparer cette image???</a:t>
            </a:r>
          </a:p>
        </p:txBody>
      </p: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155A17-C3D1-42A6-844E-52DE8D721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9175062" y="1317215"/>
            <a:ext cx="2619223" cy="2356102"/>
          </a:xfrm>
          <a:prstGeom prst="rect">
            <a:avLst/>
          </a:prstGeom>
        </p:spPr>
      </p:pic>
      <p:pic>
        <p:nvPicPr>
          <p:cNvPr id="25" name="Image 24" descr="Une image contenant table&#10;&#10;Description générée automatiquement">
            <a:extLst>
              <a:ext uri="{FF2B5EF4-FFF2-40B4-BE49-F238E27FC236}">
                <a16:creationId xmlns:a16="http://schemas.microsoft.com/office/drawing/2014/main" id="{8F311885-D13F-4A1C-9625-AC72C66AF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9" t="9258" r="9426" b="57395"/>
          <a:stretch/>
        </p:blipFill>
        <p:spPr>
          <a:xfrm>
            <a:off x="5872809" y="1242358"/>
            <a:ext cx="2726324" cy="22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 dirty="0"/>
              <a:t>C’est l’heure du-du-du-duel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14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358289" y="1558674"/>
            <a:ext cx="2753711" cy="193941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peintre </a:t>
            </a:r>
            <a:r>
              <a:rPr lang="fr-FR" sz="2400" dirty="0" err="1"/>
              <a:t>paint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2DE1CD4-D4C2-4861-8638-F7C1759FCDBC}"/>
              </a:ext>
            </a:extLst>
          </p:cNvPr>
          <p:cNvSpPr/>
          <p:nvPr/>
        </p:nvSpPr>
        <p:spPr>
          <a:xfrm>
            <a:off x="3229066" y="26229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5B015B4B-0F03-4807-8ABF-2FC403F24EA5}"/>
              </a:ext>
            </a:extLst>
          </p:cNvPr>
          <p:cNvSpPr/>
          <p:nvPr/>
        </p:nvSpPr>
        <p:spPr>
          <a:xfrm>
            <a:off x="4441605" y="1776248"/>
            <a:ext cx="3056068" cy="259755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faux:</a:t>
            </a:r>
          </a:p>
          <a:p>
            <a:pPr algn="ctr"/>
            <a:endParaRPr lang="fr-FR" sz="2400" dirty="0"/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29D13079-B06A-498F-B39F-890EF2E4D8E9}"/>
              </a:ext>
            </a:extLst>
          </p:cNvPr>
          <p:cNvSpPr/>
          <p:nvPr/>
        </p:nvSpPr>
        <p:spPr>
          <a:xfrm>
            <a:off x="357931" y="3675603"/>
            <a:ext cx="3056068" cy="287677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Un vrai dessin:</a:t>
            </a:r>
          </a:p>
          <a:p>
            <a:pPr algn="ctr"/>
            <a:endParaRPr lang="fr-FR" sz="2400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7D847-F1D1-4D00-A017-19BB2B4D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2586"/>
          <a:stretch/>
        </p:blipFill>
        <p:spPr>
          <a:xfrm>
            <a:off x="1012439" y="4223752"/>
            <a:ext cx="1629659" cy="224076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8039" y="2023876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121049" y="2077036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980D4A5-89B1-49B4-BE29-5EF6D1A059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951780"/>
              </p:ext>
            </p:extLst>
          </p:nvPr>
        </p:nvGraphicFramePr>
        <p:xfrm>
          <a:off x="5035084" y="2404328"/>
          <a:ext cx="2121831" cy="189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4" imgW="4053960" imgH="3627000" progId="Paint.Picture">
                  <p:embed/>
                </p:oleObj>
              </mc:Choice>
              <mc:Fallback>
                <p:oleObj name="Image bitmap" r:id="rId4" imgW="4053960" imgH="3627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084" y="2404328"/>
                        <a:ext cx="2121831" cy="1898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lèche : double flèche horizontale 6">
            <a:extLst>
              <a:ext uri="{FF2B5EF4-FFF2-40B4-BE49-F238E27FC236}">
                <a16:creationId xmlns:a16="http://schemas.microsoft.com/office/drawing/2014/main" id="{7CBCB8B8-D30E-4E6F-930D-EA7B479B31D1}"/>
              </a:ext>
            </a:extLst>
          </p:cNvPr>
          <p:cNvSpPr/>
          <p:nvPr/>
        </p:nvSpPr>
        <p:spPr>
          <a:xfrm rot="19185269">
            <a:off x="3371886" y="4859122"/>
            <a:ext cx="1900134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7281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 dirty="0"/>
              <a:t>C’est l’heure du-du-du-duel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15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358289" y="1558674"/>
            <a:ext cx="2753711" cy="193941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peintre </a:t>
            </a:r>
            <a:r>
              <a:rPr lang="fr-FR" sz="2400" dirty="0" err="1"/>
              <a:t>paint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2DE1CD4-D4C2-4861-8638-F7C1759FCDBC}"/>
              </a:ext>
            </a:extLst>
          </p:cNvPr>
          <p:cNvSpPr/>
          <p:nvPr/>
        </p:nvSpPr>
        <p:spPr>
          <a:xfrm>
            <a:off x="3229066" y="26229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6DFFB70F-0BA9-485E-B5A4-16C4361447D8}"/>
              </a:ext>
            </a:extLst>
          </p:cNvPr>
          <p:cNvSpPr/>
          <p:nvPr/>
        </p:nvSpPr>
        <p:spPr>
          <a:xfrm>
            <a:off x="8844730" y="2780755"/>
            <a:ext cx="2753711" cy="280191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critique d’art:</a:t>
            </a:r>
          </a:p>
          <a:p>
            <a:pPr algn="ctr"/>
            <a:r>
              <a:rPr lang="fr-FR" sz="2400" dirty="0"/>
              <a:t>WTF??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545ACEA-B7D3-4E7F-8807-A553E69809C4}"/>
              </a:ext>
            </a:extLst>
          </p:cNvPr>
          <p:cNvSpPr/>
          <p:nvPr/>
        </p:nvSpPr>
        <p:spPr>
          <a:xfrm>
            <a:off x="7632192" y="31583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B475AF1-A10C-4D10-9C16-20FB87FF34A4}"/>
              </a:ext>
            </a:extLst>
          </p:cNvPr>
          <p:cNvSpPr/>
          <p:nvPr/>
        </p:nvSpPr>
        <p:spPr>
          <a:xfrm>
            <a:off x="3252820" y="4817463"/>
            <a:ext cx="53577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5B015B4B-0F03-4807-8ABF-2FC403F24EA5}"/>
              </a:ext>
            </a:extLst>
          </p:cNvPr>
          <p:cNvSpPr/>
          <p:nvPr/>
        </p:nvSpPr>
        <p:spPr>
          <a:xfrm>
            <a:off x="4441605" y="1776248"/>
            <a:ext cx="3056068" cy="259755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faux:</a:t>
            </a:r>
          </a:p>
          <a:p>
            <a:pPr algn="ctr"/>
            <a:endParaRPr lang="fr-FR" sz="2400" dirty="0"/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29D13079-B06A-498F-B39F-890EF2E4D8E9}"/>
              </a:ext>
            </a:extLst>
          </p:cNvPr>
          <p:cNvSpPr/>
          <p:nvPr/>
        </p:nvSpPr>
        <p:spPr>
          <a:xfrm>
            <a:off x="357931" y="3675603"/>
            <a:ext cx="3056068" cy="287677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Un vrai dessin:</a:t>
            </a:r>
          </a:p>
          <a:p>
            <a:pPr algn="ctr"/>
            <a:endParaRPr lang="fr-FR" sz="2400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7D847-F1D1-4D00-A017-19BB2B4D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2586"/>
          <a:stretch/>
        </p:blipFill>
        <p:spPr>
          <a:xfrm>
            <a:off x="1012439" y="4223752"/>
            <a:ext cx="1629659" cy="2240765"/>
          </a:xfrm>
          <a:prstGeom prst="rect">
            <a:avLst/>
          </a:prstGeom>
        </p:spPr>
      </p:pic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20140383-C47A-46E7-BE05-E7D3F8ED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9385923" y="3675603"/>
            <a:ext cx="1671323" cy="17226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8039" y="2023876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121049" y="2077036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980D4A5-89B1-49B4-BE29-5EF6D1A05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5084" y="2404328"/>
          <a:ext cx="2121831" cy="189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4053960" imgH="3627000" progId="Paint.Picture">
                  <p:embed/>
                </p:oleObj>
              </mc:Choice>
              <mc:Fallback>
                <p:oleObj name="Image bitmap" r:id="rId5" imgW="4053960" imgH="3627000" progId="Paint.Picture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7980D4A5-89B1-49B4-BE29-5EF6D1A059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5084" y="2404328"/>
                        <a:ext cx="2121831" cy="1898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0D433AB-6B2D-4D54-5944-76CA82674540}"/>
              </a:ext>
            </a:extLst>
          </p:cNvPr>
          <p:cNvSpPr txBox="1"/>
          <p:nvPr/>
        </p:nvSpPr>
        <p:spPr>
          <a:xfrm>
            <a:off x="8977814" y="5600177"/>
            <a:ext cx="248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dirty="0"/>
              <a:t>APPREND À DESSINER !!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920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211FA-5CEB-44B6-BA5A-33794BB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 dirty="0"/>
              <a:t>C’est l’heure du-du-du-duel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72374-D2E9-47DD-901F-25A6F75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/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ln w="38100">
                <a:solidFill>
                  <a:srgbClr val="00D7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Générateur</a:t>
                </a:r>
              </a:p>
              <a:p>
                <a:pPr algn="ctr"/>
                <a:r>
                  <a:rPr lang="fr-FR" sz="2400" dirty="0"/>
                  <a:t>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D76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7FB5B5-FDE6-4D9F-80CF-87686B17B75F}"/>
              </a:ext>
            </a:extLst>
          </p:cNvPr>
          <p:cNvSpPr/>
          <p:nvPr/>
        </p:nvSpPr>
        <p:spPr>
          <a:xfrm>
            <a:off x="4476829" y="2143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AF0EDDAE-85FC-4F2A-B45B-5F779FB8055A}"/>
              </a:ext>
            </a:extLst>
          </p:cNvPr>
          <p:cNvSpPr/>
          <p:nvPr/>
        </p:nvSpPr>
        <p:spPr>
          <a:xfrm>
            <a:off x="9454659" y="3836855"/>
            <a:ext cx="2060027" cy="914400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Données à approcher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75C4BC42-942F-4252-A32B-629B92027D02}"/>
                  </a:ext>
                </a:extLst>
              </p:cNvPr>
              <p:cNvSpPr/>
              <p:nvPr/>
            </p:nvSpPr>
            <p:spPr>
              <a:xfrm>
                <a:off x="1072055" y="4751255"/>
                <a:ext cx="2984938" cy="1324304"/>
              </a:xfrm>
              <a:prstGeom prst="flowChartAlternateProcess">
                <a:avLst/>
              </a:prstGeom>
              <a:ln w="38100">
                <a:solidFill>
                  <a:srgbClr val="00D7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Discriminateur</a:t>
                </a:r>
              </a:p>
              <a:p>
                <a:pPr algn="ctr"/>
                <a:r>
                  <a:rPr lang="fr-FR" sz="2400" dirty="0"/>
                  <a:t>d: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→[0,1]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75C4BC42-942F-4252-A32B-629B92027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4751255"/>
                <a:ext cx="2984938" cy="1324304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D76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7A18BBEF-61BD-4CB0-AD85-3D01106FDC3B}"/>
              </a:ext>
            </a:extLst>
          </p:cNvPr>
          <p:cNvSpPr/>
          <p:nvPr/>
        </p:nvSpPr>
        <p:spPr>
          <a:xfrm>
            <a:off x="4719145" y="51710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C37EC007-DFA0-4EF8-88F3-41118BDECF4A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5455237" y="4294055"/>
            <a:ext cx="3999422" cy="87703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155A17-C3D1-42A6-844E-52DE8D721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9175062" y="1317215"/>
            <a:ext cx="2619223" cy="2356102"/>
          </a:xfrm>
          <a:prstGeom prst="rect">
            <a:avLst/>
          </a:prstGeom>
        </p:spPr>
      </p:pic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B9A8151D-4C8F-47ED-AC03-F6498585B3A3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5524727" y="3459847"/>
            <a:ext cx="1641754" cy="1780734"/>
          </a:xfrm>
          <a:prstGeom prst="bentConnector3">
            <a:avLst>
              <a:gd name="adj1" fmla="val 467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3CBCCEC6-CA8C-43D7-9B1C-4358B3AB4DEA}"/>
              </a:ext>
            </a:extLst>
          </p:cNvPr>
          <p:cNvSpPr/>
          <p:nvPr/>
        </p:nvSpPr>
        <p:spPr>
          <a:xfrm>
            <a:off x="6076458" y="4751255"/>
            <a:ext cx="3098604" cy="1361669"/>
          </a:xfrm>
          <a:prstGeom prst="ellipse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Proba d’être vraie</a:t>
            </a:r>
          </a:p>
        </p:txBody>
      </p:sp>
      <p:pic>
        <p:nvPicPr>
          <p:cNvPr id="15" name="Image 14" descr="Une image contenant table&#10;&#10;Description générée automatiquement">
            <a:extLst>
              <a:ext uri="{FF2B5EF4-FFF2-40B4-BE49-F238E27FC236}">
                <a16:creationId xmlns:a16="http://schemas.microsoft.com/office/drawing/2014/main" id="{0DE13F94-7D72-4AD2-A7E0-A31326760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9" t="9258" r="9426" b="57395"/>
          <a:stretch/>
        </p:blipFill>
        <p:spPr>
          <a:xfrm>
            <a:off x="5872809" y="1242358"/>
            <a:ext cx="2726324" cy="2286979"/>
          </a:xfrm>
          <a:prstGeom prst="rect">
            <a:avLst/>
          </a:prstGeom>
        </p:spPr>
      </p:pic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C1E4426D-0FC9-14A5-3139-B9D580C6238C}"/>
              </a:ext>
            </a:extLst>
          </p:cNvPr>
          <p:cNvSpPr/>
          <p:nvPr/>
        </p:nvSpPr>
        <p:spPr>
          <a:xfrm>
            <a:off x="2503118" y="2977176"/>
            <a:ext cx="7479082" cy="2077946"/>
          </a:xfrm>
          <a:prstGeom prst="flowChartAlternateProcess">
            <a:avLst/>
          </a:prstGeom>
          <a:solidFill>
            <a:srgbClr val="DA4100"/>
          </a:solidFill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Mais c’est qui ce générateur et discriminateur??</a:t>
            </a:r>
          </a:p>
          <a:p>
            <a:pPr algn="ctr"/>
            <a:r>
              <a:rPr lang="fr-FR" altLang="ja-JP" sz="2800" dirty="0"/>
              <a:t>Des réseaux de neurones!</a:t>
            </a:r>
          </a:p>
        </p:txBody>
      </p:sp>
    </p:spTree>
    <p:extLst>
      <p:ext uri="{BB962C8B-B14F-4D97-AF65-F5344CB8AC3E}">
        <p14:creationId xmlns:p14="http://schemas.microsoft.com/office/powerpoint/2010/main" val="1249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31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2) </a:t>
            </a:r>
            <a:r>
              <a:rPr lang="en-US" dirty="0" err="1"/>
              <a:t>En</a:t>
            </a:r>
            <a:r>
              <a:rPr lang="en-US" dirty="0"/>
              <a:t> pratique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94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A37D9-C146-4D17-AB75-6D02CE5F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E01CCFB-3B40-4C6E-B3C2-E4BF83AF8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8" y="3364881"/>
            <a:ext cx="6665465" cy="317403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F844E9-DFB3-4F62-9192-B809CE37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07A61-C656-4923-B886-841B8B28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16" y="3364881"/>
            <a:ext cx="4347760" cy="3174030"/>
          </a:xfrm>
          <a:prstGeom prst="rect">
            <a:avLst/>
          </a:prstGeom>
        </p:spPr>
      </p:pic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63DADB85-BA13-4EB7-BE8C-0B965537C725}"/>
              </a:ext>
            </a:extLst>
          </p:cNvPr>
          <p:cNvSpPr/>
          <p:nvPr/>
        </p:nvSpPr>
        <p:spPr>
          <a:xfrm>
            <a:off x="6546750" y="1733390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Activation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380E3EB-53B5-4717-8239-22D215264B41}"/>
              </a:ext>
            </a:extLst>
          </p:cNvPr>
          <p:cNvSpPr/>
          <p:nvPr/>
        </p:nvSpPr>
        <p:spPr>
          <a:xfrm>
            <a:off x="5782105" y="2152492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48277F0-FCA8-44DB-9DF4-1A9C4E0A14D0}"/>
              </a:ext>
            </a:extLst>
          </p:cNvPr>
          <p:cNvSpPr/>
          <p:nvPr/>
        </p:nvSpPr>
        <p:spPr>
          <a:xfrm>
            <a:off x="8749675" y="224028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E0F4856-5886-40B2-8357-BE48E4A9A312}"/>
              </a:ext>
            </a:extLst>
          </p:cNvPr>
          <p:cNvSpPr/>
          <p:nvPr/>
        </p:nvSpPr>
        <p:spPr>
          <a:xfrm>
            <a:off x="2623971" y="2147728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583F9FEE-8F7E-47D5-A99D-FC050AACA496}"/>
              </a:ext>
            </a:extLst>
          </p:cNvPr>
          <p:cNvSpPr/>
          <p:nvPr/>
        </p:nvSpPr>
        <p:spPr>
          <a:xfrm>
            <a:off x="3433415" y="1825944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</p:txBody>
      </p:sp>
    </p:spTree>
    <p:extLst>
      <p:ext uri="{BB962C8B-B14F-4D97-AF65-F5344CB8AC3E}">
        <p14:creationId xmlns:p14="http://schemas.microsoft.com/office/powerpoint/2010/main" val="169764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19448" y="204951"/>
            <a:ext cx="6576749" cy="1062539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19448" y="1422135"/>
            <a:ext cx="7062952" cy="492310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fr-FR" sz="3200" dirty="0"/>
              <a:t>I ) Rappels </a:t>
            </a:r>
          </a:p>
          <a:p>
            <a:pPr algn="l">
              <a:lnSpc>
                <a:spcPct val="100000"/>
              </a:lnSpc>
            </a:pPr>
            <a:r>
              <a:rPr lang="fr-FR" sz="3200" dirty="0"/>
              <a:t>II ) Les GAN: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Principes de base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En pratique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Entraînement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Interlude: maths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Des GAN et des problèmes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Y en a encore !</a:t>
            </a:r>
          </a:p>
          <a:p>
            <a:pPr algn="l">
              <a:lnSpc>
                <a:spcPct val="100000"/>
              </a:lnSpc>
            </a:pPr>
            <a:endParaRPr lang="fr-FR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23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7988A-43B4-4F45-8AFF-A3B01290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44382CC-C1EA-4B87-9C83-A36C0C6E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60" y="3403797"/>
            <a:ext cx="7705691" cy="313511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E7C2C6-6975-48B3-A351-00206B5C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20</a:t>
            </a:fld>
            <a:endParaRPr lang="fr-FR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E002C753-A7FC-484E-9E37-7FDEF220CE92}"/>
              </a:ext>
            </a:extLst>
          </p:cNvPr>
          <p:cNvSpPr/>
          <p:nvPr/>
        </p:nvSpPr>
        <p:spPr>
          <a:xfrm>
            <a:off x="6857296" y="1724127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ReLU</a:t>
            </a:r>
            <a:endParaRPr lang="fr-FR" sz="2800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7811956-C549-4F40-A71E-799A935830F1}"/>
              </a:ext>
            </a:extLst>
          </p:cNvPr>
          <p:cNvSpPr/>
          <p:nvPr/>
        </p:nvSpPr>
        <p:spPr>
          <a:xfrm>
            <a:off x="6112454" y="2181442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0C4C4C9-47EB-4BAA-8918-DC087F145241}"/>
              </a:ext>
            </a:extLst>
          </p:cNvPr>
          <p:cNvSpPr/>
          <p:nvPr/>
        </p:nvSpPr>
        <p:spPr>
          <a:xfrm>
            <a:off x="8933744" y="2138464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7178545-0410-4749-8E7D-B54E73C71E9B}"/>
              </a:ext>
            </a:extLst>
          </p:cNvPr>
          <p:cNvSpPr/>
          <p:nvPr/>
        </p:nvSpPr>
        <p:spPr>
          <a:xfrm>
            <a:off x="3139353" y="217926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FC27687C-0220-475E-8B4B-96802FE1E26A}"/>
              </a:ext>
            </a:extLst>
          </p:cNvPr>
          <p:cNvSpPr/>
          <p:nvPr/>
        </p:nvSpPr>
        <p:spPr>
          <a:xfrm>
            <a:off x="3820689" y="1764923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  <a:p>
            <a:pPr algn="ctr"/>
            <a:r>
              <a:rPr lang="fr-FR" sz="2800" dirty="0"/>
              <a:t>Transpose</a:t>
            </a:r>
          </a:p>
        </p:txBody>
      </p:sp>
    </p:spTree>
    <p:extLst>
      <p:ext uri="{BB962C8B-B14F-4D97-AF65-F5344CB8AC3E}">
        <p14:creationId xmlns:p14="http://schemas.microsoft.com/office/powerpoint/2010/main" val="135294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FAEB2-2DCB-C6EF-5F5D-D751D155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Upsampling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27498F-008E-EBF5-B0C0-1BD4B13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21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BCA29-EA84-C466-D6AA-5AC09B0B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148"/>
            <a:ext cx="4401394" cy="24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ACED3F-7BC7-9148-334A-E80AEF6B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72" y="1362148"/>
            <a:ext cx="4656791" cy="24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9241A2-9D0B-F9CC-614B-29ED7B825267}"/>
              </a:ext>
            </a:extLst>
          </p:cNvPr>
          <p:cNvSpPr txBox="1"/>
          <p:nvPr/>
        </p:nvSpPr>
        <p:spPr>
          <a:xfrm>
            <a:off x="6967330" y="3312430"/>
            <a:ext cx="24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Bilinear</a:t>
            </a:r>
            <a:r>
              <a:rPr lang="fr-FR" sz="2000" b="1" dirty="0"/>
              <a:t> Interpolation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2152FDA-AB49-FD57-03E4-E007CB372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15005"/>
          <a:stretch/>
        </p:blipFill>
        <p:spPr bwMode="auto">
          <a:xfrm>
            <a:off x="3895303" y="3968374"/>
            <a:ext cx="4401394" cy="2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4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D27B7-46C1-42AA-A8A5-02704CA5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convolutions transposées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6D52E0-09D5-43DA-B667-85482ECC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22</a:t>
            </a:fld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DE2857-964D-A3C4-3A06-C9D1D4C4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73" y="3237215"/>
            <a:ext cx="5366218" cy="268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99ACF06-5B1B-41DF-80D4-3551DF6B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8" y="3237215"/>
            <a:ext cx="5366218" cy="268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F89AED-2A75-CB35-0B5E-F264FFFBFCE8}"/>
              </a:ext>
            </a:extLst>
          </p:cNvPr>
          <p:cNvSpPr/>
          <p:nvPr/>
        </p:nvSpPr>
        <p:spPr>
          <a:xfrm>
            <a:off x="262188" y="1640323"/>
            <a:ext cx="3737114" cy="116287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u="sng" dirty="0"/>
              <a:t>Calcul</a:t>
            </a:r>
            <a:r>
              <a:rPr lang="fr-FR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z = stride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p’ = </a:t>
            </a:r>
            <a:r>
              <a:rPr lang="fr-FR" sz="2000" dirty="0" err="1"/>
              <a:t>kernel_size</a:t>
            </a:r>
            <a:r>
              <a:rPr lang="fr-FR" sz="2000" dirty="0"/>
              <a:t> – </a:t>
            </a:r>
            <a:r>
              <a:rPr lang="fr-FR" sz="2000" dirty="0" err="1"/>
              <a:t>padding</a:t>
            </a:r>
            <a:r>
              <a:rPr lang="fr-FR" sz="2000" dirty="0"/>
              <a:t> – 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15FB046-242C-E67E-B326-5602A828AA96}"/>
              </a:ext>
            </a:extLst>
          </p:cNvPr>
          <p:cNvSpPr/>
          <p:nvPr/>
        </p:nvSpPr>
        <p:spPr>
          <a:xfrm>
            <a:off x="5333644" y="1646604"/>
            <a:ext cx="3737114" cy="116287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u="sng" dirty="0"/>
              <a:t>Ajouter</a:t>
            </a:r>
            <a:r>
              <a:rPr lang="fr-FR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z </a:t>
            </a:r>
            <a:r>
              <a:rPr lang="fr-FR" sz="2000" dirty="0" err="1"/>
              <a:t>zeros</a:t>
            </a:r>
            <a:r>
              <a:rPr lang="fr-FR" sz="2000" dirty="0"/>
              <a:t> entre les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p’ </a:t>
            </a:r>
            <a:r>
              <a:rPr lang="fr-FR" sz="2000" dirty="0" err="1"/>
              <a:t>zeros</a:t>
            </a:r>
            <a:r>
              <a:rPr lang="fr-FR" sz="2000" dirty="0"/>
              <a:t> autour de l’image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CB34102-BD0D-123D-8979-FAAB04BDDF0B}"/>
              </a:ext>
            </a:extLst>
          </p:cNvPr>
          <p:cNvSpPr/>
          <p:nvPr/>
        </p:nvSpPr>
        <p:spPr>
          <a:xfrm>
            <a:off x="4159097" y="19794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CF1D328-A5C9-F318-4898-C7B5928EEDEB}"/>
              </a:ext>
            </a:extLst>
          </p:cNvPr>
          <p:cNvSpPr/>
          <p:nvPr/>
        </p:nvSpPr>
        <p:spPr>
          <a:xfrm>
            <a:off x="10176399" y="1646604"/>
            <a:ext cx="1875183" cy="116287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Convolution normale</a:t>
            </a:r>
            <a:endParaRPr lang="fr-FR" sz="2000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8A9D2779-81A6-C197-6B25-9E37779C0720}"/>
              </a:ext>
            </a:extLst>
          </p:cNvPr>
          <p:cNvSpPr/>
          <p:nvPr/>
        </p:nvSpPr>
        <p:spPr>
          <a:xfrm>
            <a:off x="9134374" y="196831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D16E89-583B-D9D1-F677-58D83FB82415}"/>
              </a:ext>
            </a:extLst>
          </p:cNvPr>
          <p:cNvSpPr/>
          <p:nvPr/>
        </p:nvSpPr>
        <p:spPr>
          <a:xfrm>
            <a:off x="2173586" y="5983115"/>
            <a:ext cx="1543421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z = 0, p’ = 2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C3462DB-EC2A-A4E4-1D37-7CE7113B2A51}"/>
              </a:ext>
            </a:extLst>
          </p:cNvPr>
          <p:cNvSpPr/>
          <p:nvPr/>
        </p:nvSpPr>
        <p:spPr>
          <a:xfrm>
            <a:off x="7838889" y="5983115"/>
            <a:ext cx="1543421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z = 0, p’ = 1</a:t>
            </a:r>
          </a:p>
        </p:txBody>
      </p:sp>
    </p:spTree>
    <p:extLst>
      <p:ext uri="{BB962C8B-B14F-4D97-AF65-F5344CB8AC3E}">
        <p14:creationId xmlns:p14="http://schemas.microsoft.com/office/powerpoint/2010/main" val="4015259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15F84-A57F-3AD7-91AE-7478CF58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convolutions transposées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278537-753A-98A4-DEFE-E227D1EC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339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23</a:t>
            </a:fld>
            <a:endParaRPr lang="fr-FR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9DDDF29-38BE-1621-265C-72BEF16B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5" y="2720207"/>
            <a:ext cx="5124348" cy="25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8FD8597-3136-FBC9-FC7D-4720B706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03" y="2720207"/>
            <a:ext cx="5124346" cy="25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103D660-8121-0EA4-D955-779C316BB885}"/>
              </a:ext>
            </a:extLst>
          </p:cNvPr>
          <p:cNvSpPr/>
          <p:nvPr/>
        </p:nvSpPr>
        <p:spPr>
          <a:xfrm>
            <a:off x="4741444" y="1794350"/>
            <a:ext cx="2187317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Avec du stride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3A89B3C-007B-4A62-0BBE-099BC35B1E0E}"/>
              </a:ext>
            </a:extLst>
          </p:cNvPr>
          <p:cNvSpPr/>
          <p:nvPr/>
        </p:nvSpPr>
        <p:spPr>
          <a:xfrm>
            <a:off x="2179270" y="5430493"/>
            <a:ext cx="2187317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z = 1, p’=2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6064839-1A10-1218-10D5-9C11B04074A9}"/>
              </a:ext>
            </a:extLst>
          </p:cNvPr>
          <p:cNvSpPr/>
          <p:nvPr/>
        </p:nvSpPr>
        <p:spPr>
          <a:xfrm>
            <a:off x="7516941" y="5430493"/>
            <a:ext cx="2187317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z = 1, p’=1</a:t>
            </a:r>
          </a:p>
        </p:txBody>
      </p:sp>
    </p:spTree>
    <p:extLst>
      <p:ext uri="{BB962C8B-B14F-4D97-AF65-F5344CB8AC3E}">
        <p14:creationId xmlns:p14="http://schemas.microsoft.com/office/powerpoint/2010/main" val="382007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2D07F8-030D-F962-7B90-360CF4F1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Vue d’ensemble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134E61-ADA2-EC1D-55B2-B58B9E1B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24</a:t>
            </a:fld>
            <a:endParaRPr lang="fr-FR" dirty="0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D2F5D597-0F64-22B8-2DA1-D88401B8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63539E7-ABD9-758B-64EE-42770AB3A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8E7541D5-395D-56FB-840F-6428C9F64DD7}"/>
              </a:ext>
            </a:extLst>
          </p:cNvPr>
          <p:cNvSpPr/>
          <p:nvPr/>
        </p:nvSpPr>
        <p:spPr>
          <a:xfrm>
            <a:off x="7380750" y="4183888"/>
            <a:ext cx="2204825" cy="506801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Discriminateur</a:t>
            </a:r>
            <a:endParaRPr kumimoji="1" lang="ja-JP" altLang="en-US" sz="2400" dirty="0"/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7E6C87D-E9CA-AC08-EB5A-3C9947D8E3F5}"/>
              </a:ext>
            </a:extLst>
          </p:cNvPr>
          <p:cNvSpPr/>
          <p:nvPr/>
        </p:nvSpPr>
        <p:spPr>
          <a:xfrm>
            <a:off x="1639475" y="4183887"/>
            <a:ext cx="2204825" cy="506801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Générateur</a:t>
            </a:r>
            <a:endParaRPr kumimoji="1" lang="ja-JP" altLang="en-US" sz="2400" dirty="0"/>
          </a:p>
        </p:txBody>
      </p:sp>
      <p:pic>
        <p:nvPicPr>
          <p:cNvPr id="9" name="Image 8" descr="Une image contenant chat, blanc, assis, regardant&#10;&#10;Description générée automatiquement">
            <a:extLst>
              <a:ext uri="{FF2B5EF4-FFF2-40B4-BE49-F238E27FC236}">
                <a16:creationId xmlns:a16="http://schemas.microsoft.com/office/drawing/2014/main" id="{AF04DFB9-FA44-6567-3304-42657400C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4437287"/>
            <a:ext cx="2054321" cy="205432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13F5903-6DA3-C15E-42EC-C218604435D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612524" y="3672590"/>
            <a:ext cx="1" cy="76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56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3) </a:t>
            </a:r>
            <a:r>
              <a:rPr lang="en-US" dirty="0" err="1"/>
              <a:t>Entraînement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6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27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5"/>
            <a:ext cx="1782233" cy="732154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endParaRPr lang="fr-FR" sz="2400" dirty="0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01F5C3-4912-4F31-84B6-932455BF34EE}"/>
              </a:ext>
            </a:extLst>
          </p:cNvPr>
          <p:cNvSpPr/>
          <p:nvPr/>
        </p:nvSpPr>
        <p:spPr>
          <a:xfrm>
            <a:off x="1884715" y="3727967"/>
            <a:ext cx="2864146" cy="2378820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Dataset</a:t>
            </a:r>
            <a:r>
              <a:rPr lang="fr-FR" sz="2400" dirty="0"/>
              <a:t> d’images réelles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BFBAE07-F41B-4B98-BBBE-3EF62383E7D4}"/>
              </a:ext>
            </a:extLst>
          </p:cNvPr>
          <p:cNvSpPr/>
          <p:nvPr/>
        </p:nvSpPr>
        <p:spPr>
          <a:xfrm rot="19999981">
            <a:off x="4847073" y="32953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AD0A84-73A6-404A-BCB0-E14D420991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2651532" y="4629734"/>
            <a:ext cx="1497212" cy="1346806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D5EB0A8-562F-418E-898F-540E3CD15D8D}"/>
              </a:ext>
            </a:extLst>
          </p:cNvPr>
          <p:cNvSpPr/>
          <p:nvPr/>
        </p:nvSpPr>
        <p:spPr>
          <a:xfrm>
            <a:off x="5610268" y="3973215"/>
            <a:ext cx="5707731" cy="1933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Binary</a:t>
            </a:r>
            <a:r>
              <a:rPr lang="fr-FR" sz="2400" dirty="0"/>
              <a:t> </a:t>
            </a:r>
            <a:r>
              <a:rPr lang="fr-FR" sz="2400" dirty="0" err="1"/>
              <a:t>Crossentropy</a:t>
            </a:r>
            <a:r>
              <a:rPr lang="fr-FR" sz="2400" dirty="0"/>
              <a:t> (au signe - près):</a:t>
            </a:r>
          </a:p>
          <a:p>
            <a:pPr algn="ctr"/>
            <a:endParaRPr lang="fr-FR" sz="2400" dirty="0"/>
          </a:p>
        </p:txBody>
      </p:sp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0CC1E6-05FA-4B5E-9345-DC5415965A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1" t="10580" r="4568" b="27160"/>
          <a:stretch/>
        </p:blipFill>
        <p:spPr>
          <a:xfrm>
            <a:off x="5980386" y="4600973"/>
            <a:ext cx="5214362" cy="1066873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B059F1C5-B3E0-42EA-82BD-7090A357FACE}"/>
              </a:ext>
            </a:extLst>
          </p:cNvPr>
          <p:cNvSpPr/>
          <p:nvPr/>
        </p:nvSpPr>
        <p:spPr>
          <a:xfrm rot="5400000">
            <a:off x="9930878" y="3359073"/>
            <a:ext cx="53283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2809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28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01F5C3-4912-4F31-84B6-932455BF34EE}"/>
              </a:ext>
            </a:extLst>
          </p:cNvPr>
          <p:cNvSpPr/>
          <p:nvPr/>
        </p:nvSpPr>
        <p:spPr>
          <a:xfrm>
            <a:off x="633285" y="3854581"/>
            <a:ext cx="2864146" cy="2378820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Dataset</a:t>
            </a:r>
            <a:r>
              <a:rPr lang="fr-FR" sz="2400" dirty="0"/>
              <a:t> d’images réelles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BFBAE07-F41B-4B98-BBBE-3EF62383E7D4}"/>
              </a:ext>
            </a:extLst>
          </p:cNvPr>
          <p:cNvSpPr/>
          <p:nvPr/>
        </p:nvSpPr>
        <p:spPr>
          <a:xfrm rot="20548172">
            <a:off x="3516530" y="3538024"/>
            <a:ext cx="233091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AD0A84-73A6-404A-BCB0-E14D42099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1316752" y="4813163"/>
            <a:ext cx="1497212" cy="1346806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1A6A2ECC-3891-4D71-8C8F-3C6291A1F062}"/>
              </a:ext>
            </a:extLst>
          </p:cNvPr>
          <p:cNvSpPr/>
          <p:nvPr/>
        </p:nvSpPr>
        <p:spPr>
          <a:xfrm flipH="1">
            <a:off x="6665494" y="3444979"/>
            <a:ext cx="4319290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AEE7A25-3F50-4F9F-A135-0AF06858ABE3}"/>
              </a:ext>
            </a:extLst>
          </p:cNvPr>
          <p:cNvSpPr/>
          <p:nvPr/>
        </p:nvSpPr>
        <p:spPr>
          <a:xfrm>
            <a:off x="7008949" y="4330624"/>
            <a:ext cx="4068954" cy="1426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Backpropagation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/>
              <a:t>Maximiser</a:t>
            </a:r>
          </a:p>
          <a:p>
            <a:pPr algn="ctr"/>
            <a:r>
              <a:rPr lang="fr-FR" sz="2400" dirty="0"/>
              <a:t>L(D(x),1)+L(D(G(z)),0)</a:t>
            </a:r>
          </a:p>
        </p:txBody>
      </p: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2AC2EF-7881-45EC-8FEA-8BB7C5F507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5" t="42452" r="19419" b="46872"/>
          <a:stretch/>
        </p:blipFill>
        <p:spPr>
          <a:xfrm>
            <a:off x="6607365" y="5895728"/>
            <a:ext cx="5186245" cy="732154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B299A0F-248B-4925-BF25-F7BC10138B0A}"/>
              </a:ext>
            </a:extLst>
          </p:cNvPr>
          <p:cNvSpPr/>
          <p:nvPr/>
        </p:nvSpPr>
        <p:spPr>
          <a:xfrm>
            <a:off x="3632345" y="4547530"/>
            <a:ext cx="3241689" cy="1044008"/>
          </a:xfrm>
          <a:prstGeom prst="roundRect">
            <a:avLst/>
          </a:prstGeom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Un vrai est un vrai!</a:t>
            </a:r>
          </a:p>
          <a:p>
            <a:pPr algn="ctr"/>
            <a:r>
              <a:rPr lang="fr-FR" sz="2800" i="1" dirty="0"/>
              <a:t>Un faux est un faux!</a:t>
            </a:r>
          </a:p>
        </p:txBody>
      </p:sp>
    </p:spTree>
    <p:extLst>
      <p:ext uri="{BB962C8B-B14F-4D97-AF65-F5344CB8AC3E}">
        <p14:creationId xmlns:p14="http://schemas.microsoft.com/office/powerpoint/2010/main" val="1540171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29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4B40FB9F-000B-4F5A-8D20-0800289E06B2}"/>
              </a:ext>
            </a:extLst>
          </p:cNvPr>
          <p:cNvSpPr/>
          <p:nvPr/>
        </p:nvSpPr>
        <p:spPr>
          <a:xfrm flipH="1">
            <a:off x="3657600" y="3444979"/>
            <a:ext cx="7327184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836DA26-72D9-4A34-A22D-B95484D942D0}"/>
              </a:ext>
            </a:extLst>
          </p:cNvPr>
          <p:cNvSpPr/>
          <p:nvPr/>
        </p:nvSpPr>
        <p:spPr>
          <a:xfrm>
            <a:off x="3206095" y="4206012"/>
            <a:ext cx="3909848" cy="1297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Backpropagation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/>
              <a:t>Minimiser </a:t>
            </a:r>
          </a:p>
          <a:p>
            <a:pPr algn="ctr"/>
            <a:r>
              <a:rPr lang="fr-FR" sz="2400" dirty="0"/>
              <a:t>L(D(G(z)),0)</a:t>
            </a:r>
          </a:p>
        </p:txBody>
      </p: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BEBEDDC-2C32-43D4-91EB-0D037B9671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1" t="70346" r="29746" b="17863"/>
          <a:stretch/>
        </p:blipFill>
        <p:spPr>
          <a:xfrm>
            <a:off x="3468710" y="5619018"/>
            <a:ext cx="3384618" cy="808626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A571FC2-CD43-4C74-9593-5ABD75DF0FF0}"/>
              </a:ext>
            </a:extLst>
          </p:cNvPr>
          <p:cNvSpPr/>
          <p:nvPr/>
        </p:nvSpPr>
        <p:spPr>
          <a:xfrm>
            <a:off x="7588469" y="4444339"/>
            <a:ext cx="3241689" cy="1437974"/>
          </a:xfrm>
          <a:prstGeom prst="roundRect">
            <a:avLst/>
          </a:prstGeom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Tu dois te tromper en disant qu’un faux est faux!</a:t>
            </a:r>
          </a:p>
        </p:txBody>
      </p:sp>
    </p:spTree>
    <p:extLst>
      <p:ext uri="{BB962C8B-B14F-4D97-AF65-F5344CB8AC3E}">
        <p14:creationId xmlns:p14="http://schemas.microsoft.com/office/powerpoint/2010/main" val="173163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E241F-8ACC-401D-95C2-BDE6B1DF2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I) Rappels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A201D2-7866-4210-AA82-2E82D3FCF7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F03EDA-BEAC-46D7-894D-C75BD429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64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30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3" name="Flèche : courbe vers le haut 22">
            <a:extLst>
              <a:ext uri="{FF2B5EF4-FFF2-40B4-BE49-F238E27FC236}">
                <a16:creationId xmlns:a16="http://schemas.microsoft.com/office/drawing/2014/main" id="{EBB8579A-A01F-4224-B992-31F39B354EE6}"/>
              </a:ext>
            </a:extLst>
          </p:cNvPr>
          <p:cNvSpPr/>
          <p:nvPr/>
        </p:nvSpPr>
        <p:spPr>
          <a:xfrm flipH="1">
            <a:off x="3657600" y="3444979"/>
            <a:ext cx="7327184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FD62A1E-58D1-41DE-AF90-F6C6A0369BB9}"/>
              </a:ext>
            </a:extLst>
          </p:cNvPr>
          <p:cNvSpPr/>
          <p:nvPr/>
        </p:nvSpPr>
        <p:spPr>
          <a:xfrm>
            <a:off x="3206095" y="4206012"/>
            <a:ext cx="3909848" cy="1297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En pratique:</a:t>
            </a:r>
          </a:p>
          <a:p>
            <a:pPr algn="ctr"/>
            <a:r>
              <a:rPr lang="fr-FR" sz="2400" dirty="0"/>
              <a:t>Maximiser </a:t>
            </a:r>
          </a:p>
          <a:p>
            <a:pPr algn="ctr"/>
            <a:r>
              <a:rPr lang="fr-FR" sz="2400" dirty="0"/>
              <a:t>L(D(G(z)),1)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F33EC7A-3A3F-4E94-8F9A-71D51BD0F4FB}"/>
                  </a:ext>
                </a:extLst>
              </p:cNvPr>
              <p:cNvSpPr txBox="1"/>
              <p:nvPr/>
            </p:nvSpPr>
            <p:spPr>
              <a:xfrm>
                <a:off x="3581401" y="5565476"/>
                <a:ext cx="3007298" cy="1008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fr-F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F33EC7A-3A3F-4E94-8F9A-71D51BD0F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5476"/>
                <a:ext cx="3007298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838A247-C75E-460D-9508-9172EEE5DBC2}"/>
              </a:ext>
            </a:extLst>
          </p:cNvPr>
          <p:cNvSpPr/>
          <p:nvPr/>
        </p:nvSpPr>
        <p:spPr>
          <a:xfrm>
            <a:off x="7588469" y="4725023"/>
            <a:ext cx="3241689" cy="1057551"/>
          </a:xfrm>
          <a:prstGeom prst="roundRect">
            <a:avLst/>
          </a:prstGeom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Tu dois dire qu’un faux est vrai!</a:t>
            </a:r>
          </a:p>
        </p:txBody>
      </p:sp>
    </p:spTree>
    <p:extLst>
      <p:ext uri="{BB962C8B-B14F-4D97-AF65-F5344CB8AC3E}">
        <p14:creationId xmlns:p14="http://schemas.microsoft.com/office/powerpoint/2010/main" val="325278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combat final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31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1187306" y="1735256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6DFFB70F-0BA9-485E-B5A4-16C4361447D8}"/>
              </a:ext>
            </a:extLst>
          </p:cNvPr>
          <p:cNvSpPr/>
          <p:nvPr/>
        </p:nvSpPr>
        <p:spPr>
          <a:xfrm>
            <a:off x="8369227" y="1735256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Discriminateur</a:t>
            </a:r>
          </a:p>
        </p:txBody>
      </p:sp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20140383-C47A-46E7-BE05-E7D3F8ED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8910420" y="2249069"/>
            <a:ext cx="1671323" cy="17226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27056" y="2373274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950066" y="2469850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3EE82D3-40F6-40C6-8136-2D886C4D1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4" y="1926164"/>
            <a:ext cx="3033260" cy="1725508"/>
          </a:xfrm>
          <a:prstGeom prst="rect">
            <a:avLst/>
          </a:prstGeom>
        </p:spPr>
      </p:pic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2D332F96-E293-4825-AD82-9F07A7968FC3}"/>
              </a:ext>
            </a:extLst>
          </p:cNvPr>
          <p:cNvSpPr/>
          <p:nvPr/>
        </p:nvSpPr>
        <p:spPr>
          <a:xfrm>
            <a:off x="2279805" y="4298731"/>
            <a:ext cx="484416" cy="623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90BC0A84-F387-4712-8250-D10FEE6B41A5}"/>
              </a:ext>
            </a:extLst>
          </p:cNvPr>
          <p:cNvSpPr/>
          <p:nvPr/>
        </p:nvSpPr>
        <p:spPr>
          <a:xfrm>
            <a:off x="9579239" y="4298731"/>
            <a:ext cx="484416" cy="623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5D6CD994-761D-4B96-9092-17A9A46022E3}"/>
              </a:ext>
            </a:extLst>
          </p:cNvPr>
          <p:cNvSpPr/>
          <p:nvPr/>
        </p:nvSpPr>
        <p:spPr>
          <a:xfrm>
            <a:off x="2909792" y="4289689"/>
            <a:ext cx="2174625" cy="51264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Veut minimiser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CFEB740-FD50-4510-9C94-216474BD0371}"/>
              </a:ext>
            </a:extLst>
          </p:cNvPr>
          <p:cNvSpPr/>
          <p:nvPr/>
        </p:nvSpPr>
        <p:spPr>
          <a:xfrm>
            <a:off x="7259043" y="4289689"/>
            <a:ext cx="2174625" cy="51264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Veut maximiser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3D3F5AD-4EDC-07CC-7FDA-867F75A18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37"/>
          <a:stretch/>
        </p:blipFill>
        <p:spPr>
          <a:xfrm>
            <a:off x="1926773" y="5611104"/>
            <a:ext cx="8604442" cy="51264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3079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76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4F62C6-7A06-08E2-57BF-E20AB2510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fr-FR" altLang="ja-JP" dirty="0"/>
              <a:t>4) Interlude : maths</a:t>
            </a:r>
            <a:endParaRPr kumimoji="1" lang="ja-JP" alt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52F4-386F-95DA-784B-9C5CA466B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098E5B-7B7C-D3C0-85C3-DB6C83D4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07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6FE65-E8C0-D957-FD87-D292E2C1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KL/JS les bros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A9416B-98D2-11CE-4621-AB426153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34</a:t>
            </a:fld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416CED-DD63-883D-9BE2-80B2DB79A8D2}"/>
              </a:ext>
            </a:extLst>
          </p:cNvPr>
          <p:cNvSpPr/>
          <p:nvPr/>
        </p:nvSpPr>
        <p:spPr>
          <a:xfrm>
            <a:off x="522080" y="2670482"/>
            <a:ext cx="44426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Comment mesurer la similarité entre 2 distributions ??</a:t>
            </a:r>
            <a:endParaRPr kumimoji="1" lang="ja-JP" altLang="en-US" sz="24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E22CC5-DE1A-45F8-1C25-B6424359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9" y="5355832"/>
            <a:ext cx="5167045" cy="5846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16EF761-F2CC-1A46-AD38-CA4A1F6A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90" y="5408866"/>
            <a:ext cx="5664547" cy="4309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8E0EF7F-B963-FD89-13F9-1C34F6170EC8}"/>
              </a:ext>
            </a:extLst>
          </p:cNvPr>
          <p:cNvSpPr txBox="1"/>
          <p:nvPr/>
        </p:nvSpPr>
        <p:spPr>
          <a:xfrm>
            <a:off x="1408078" y="6023341"/>
            <a:ext cx="3165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000" dirty="0" err="1"/>
              <a:t>Kullback-Leibler</a:t>
            </a:r>
            <a:r>
              <a:rPr kumimoji="1" lang="fr-FR" altLang="ja-JP" sz="2000" dirty="0"/>
              <a:t> Divergence</a:t>
            </a:r>
            <a:endParaRPr kumimoji="1" lang="ja-JP" altLang="en-US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99B01A-0E2B-B151-0A61-CCD49C4E33B8}"/>
              </a:ext>
            </a:extLst>
          </p:cNvPr>
          <p:cNvSpPr txBox="1"/>
          <p:nvPr/>
        </p:nvSpPr>
        <p:spPr>
          <a:xfrm>
            <a:off x="7630256" y="5955639"/>
            <a:ext cx="3106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000" dirty="0"/>
              <a:t>Jensen-Shannon Divergence</a:t>
            </a:r>
            <a:endParaRPr kumimoji="1" lang="ja-JP" altLang="en-US" sz="2000" dirty="0"/>
          </a:p>
        </p:txBody>
      </p:sp>
      <p:pic>
        <p:nvPicPr>
          <p:cNvPr id="3074" name="Picture 2" descr="From GAN to WGAN | Lil'Log">
            <a:extLst>
              <a:ext uri="{FF2B5EF4-FFF2-40B4-BE49-F238E27FC236}">
                <a16:creationId xmlns:a16="http://schemas.microsoft.com/office/drawing/2014/main" id="{1197288E-0841-C825-0F35-11E13BC1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50" y="962273"/>
            <a:ext cx="7554870" cy="433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39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5EED9-A4C6-0BCD-4500-5453188E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Réécriture</a:t>
            </a:r>
            <a:endParaRPr kumimoji="1" lang="ja-JP" alt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495B65-CF84-5988-1DAF-D748F7EB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16801F-710C-DD61-515E-E6DC269D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9219BB-D145-A807-50C8-41DF9A05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1" y="1736552"/>
            <a:ext cx="11536218" cy="598441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8F8B6D-E3E7-86D0-F155-B07C4B17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1" y="3936680"/>
            <a:ext cx="11536218" cy="586328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443F7430-512A-0149-2FCC-60E262CB0D67}"/>
              </a:ext>
            </a:extLst>
          </p:cNvPr>
          <p:cNvSpPr/>
          <p:nvPr/>
        </p:nvSpPr>
        <p:spPr>
          <a:xfrm>
            <a:off x="5853684" y="2508319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0FDB8FD3-6B99-B5D1-4E45-233755804B17}"/>
              </a:ext>
            </a:extLst>
          </p:cNvPr>
          <p:cNvSpPr/>
          <p:nvPr/>
        </p:nvSpPr>
        <p:spPr>
          <a:xfrm>
            <a:off x="5853684" y="463549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24DDE5-7B5A-3D83-1B4B-F880A4CA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51"/>
          <a:stretch/>
        </p:blipFill>
        <p:spPr>
          <a:xfrm>
            <a:off x="469900" y="5763961"/>
            <a:ext cx="11252200" cy="623475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5B6B52C-3B43-F535-6B71-0C2D3712C0F1}"/>
              </a:ext>
            </a:extLst>
          </p:cNvPr>
          <p:cNvSpPr txBox="1"/>
          <p:nvPr/>
        </p:nvSpPr>
        <p:spPr>
          <a:xfrm>
            <a:off x="6338316" y="2724637"/>
            <a:ext cx="4343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x faux = G(z) avec z vecteur latent</a:t>
            </a:r>
            <a:endParaRPr kumimoji="1" lang="ja-JP" altLang="en-US" sz="2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1ECBA5C-AAB8-4BCE-6331-9DC02AA8A197}"/>
              </a:ext>
            </a:extLst>
          </p:cNvPr>
          <p:cNvSpPr txBox="1"/>
          <p:nvPr/>
        </p:nvSpPr>
        <p:spPr>
          <a:xfrm>
            <a:off x="6439916" y="4893866"/>
            <a:ext cx="301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Espérance en intégrale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7168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E4411D-134D-1B70-E73B-A39DE4C3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Valeur optimale</a:t>
            </a:r>
            <a:endParaRPr kumimoji="1" lang="ja-JP" altLang="en-US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103E3E6-BCE3-AC7F-2D69-65DA32BCB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27"/>
          <a:stretch/>
        </p:blipFill>
        <p:spPr>
          <a:xfrm>
            <a:off x="930997" y="3512816"/>
            <a:ext cx="4744748" cy="77454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146EAD-2CAB-BD35-6199-6FDB6164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36C6CB-ADDC-D498-6B1C-5EA6F7539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51"/>
          <a:stretch/>
        </p:blipFill>
        <p:spPr>
          <a:xfrm>
            <a:off x="469900" y="1513887"/>
            <a:ext cx="11252200" cy="623475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97EC44-7D04-BB0A-9A78-F21C2499A5C8}"/>
              </a:ext>
            </a:extLst>
          </p:cNvPr>
          <p:cNvSpPr txBox="1"/>
          <p:nvPr/>
        </p:nvSpPr>
        <p:spPr>
          <a:xfrm>
            <a:off x="6516254" y="2520408"/>
            <a:ext cx="2326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On dérive ce truc</a:t>
            </a:r>
            <a:endParaRPr kumimoji="1" lang="ja-JP" altLang="en-US" sz="2400" dirty="0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D240967F-5724-5CB8-8B4A-8A32BDF118F0}"/>
              </a:ext>
            </a:extLst>
          </p:cNvPr>
          <p:cNvSpPr/>
          <p:nvPr/>
        </p:nvSpPr>
        <p:spPr>
          <a:xfrm>
            <a:off x="5675745" y="2235449"/>
            <a:ext cx="840509" cy="1193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E9190DC-818D-9DCF-9A63-351D1F13E066}"/>
              </a:ext>
            </a:extLst>
          </p:cNvPr>
          <p:cNvSpPr/>
          <p:nvPr/>
        </p:nvSpPr>
        <p:spPr>
          <a:xfrm>
            <a:off x="6809148" y="3403899"/>
            <a:ext cx="4341452" cy="992375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800" dirty="0"/>
              <a:t>Si </a:t>
            </a:r>
            <a:r>
              <a:rPr kumimoji="1" lang="fr-FR" altLang="ja-JP" sz="2800" dirty="0" err="1"/>
              <a:t>p</a:t>
            </a:r>
            <a:r>
              <a:rPr kumimoji="1" lang="fr-FR" altLang="ja-JP" sz="2800" baseline="-25000" dirty="0" err="1"/>
              <a:t>g</a:t>
            </a:r>
            <a:r>
              <a:rPr kumimoji="1" lang="fr-FR" altLang="ja-JP" sz="2800" dirty="0"/>
              <a:t> = </a:t>
            </a:r>
            <a:r>
              <a:rPr kumimoji="1" lang="fr-FR" altLang="ja-JP" sz="2800" dirty="0" err="1"/>
              <a:t>p</a:t>
            </a:r>
            <a:r>
              <a:rPr kumimoji="1" lang="fr-FR" altLang="ja-JP" sz="2800" baseline="-25000" dirty="0" err="1"/>
              <a:t>data</a:t>
            </a:r>
            <a:r>
              <a:rPr kumimoji="1" lang="fr-FR" altLang="ja-JP" sz="2800" dirty="0"/>
              <a:t> , D*(x) = ½ </a:t>
            </a:r>
          </a:p>
          <a:p>
            <a:pPr algn="ctr"/>
            <a:r>
              <a:rPr kumimoji="1" lang="fr-FR" altLang="ja-JP" sz="2800" dirty="0"/>
              <a:t>Et L = -2log2 !!</a:t>
            </a:r>
            <a:endParaRPr kumimoji="1" lang="ja-JP" altLang="en-US" sz="28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48BAC56-1C54-9EE6-F77D-18C7F8C4B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99"/>
          <a:stretch/>
        </p:blipFill>
        <p:spPr>
          <a:xfrm>
            <a:off x="3050799" y="4799537"/>
            <a:ext cx="7820025" cy="589539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81FE5D-A32F-3D8B-5037-EBBF6B39B1A2}"/>
              </a:ext>
            </a:extLst>
          </p:cNvPr>
          <p:cNvSpPr/>
          <p:nvPr/>
        </p:nvSpPr>
        <p:spPr>
          <a:xfrm>
            <a:off x="3514436" y="5589298"/>
            <a:ext cx="6467764" cy="91440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GAN </a:t>
            </a:r>
            <a:r>
              <a:rPr kumimoji="1" lang="fr-FR" altLang="ja-JP" sz="2400" dirty="0" err="1"/>
              <a:t>loss</a:t>
            </a:r>
            <a:r>
              <a:rPr kumimoji="1" lang="fr-FR" altLang="ja-JP" sz="2400" dirty="0"/>
              <a:t> = mesure similarité par JS Divergence entre </a:t>
            </a:r>
            <a:r>
              <a:rPr kumimoji="1" lang="fr-FR" altLang="ja-JP" sz="2400" dirty="0" err="1"/>
              <a:t>p</a:t>
            </a:r>
            <a:r>
              <a:rPr kumimoji="1" lang="fr-FR" altLang="ja-JP" sz="2400" baseline="-25000" dirty="0" err="1"/>
              <a:t>data</a:t>
            </a:r>
            <a:r>
              <a:rPr kumimoji="1" lang="fr-FR" altLang="ja-JP" sz="2400" dirty="0"/>
              <a:t> et </a:t>
            </a:r>
            <a:r>
              <a:rPr kumimoji="1" lang="fr-FR" altLang="ja-JP" sz="2400" dirty="0" err="1"/>
              <a:t>p</a:t>
            </a:r>
            <a:r>
              <a:rPr kumimoji="1" lang="fr-FR" altLang="ja-JP" sz="2400" baseline="-25000" dirty="0" err="1"/>
              <a:t>g</a:t>
            </a:r>
            <a:r>
              <a:rPr kumimoji="1" lang="fr-FR" altLang="ja-JP" sz="2400" dirty="0"/>
              <a:t> quand D est optimal !!!</a:t>
            </a:r>
            <a:endParaRPr kumimoji="1" lang="ja-JP" altLang="en-US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5CA7F6-47A3-06E7-3B13-209EC075B1E5}"/>
              </a:ext>
            </a:extLst>
          </p:cNvPr>
          <p:cNvSpPr txBox="1"/>
          <p:nvPr/>
        </p:nvSpPr>
        <p:spPr>
          <a:xfrm>
            <a:off x="469900" y="4860234"/>
            <a:ext cx="2580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Or aussi (trust me):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6735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577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5) Des GAN et des </a:t>
            </a:r>
            <a:r>
              <a:rPr lang="en-US" dirty="0" err="1"/>
              <a:t>problèmes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49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A9C3A7-AAAF-40F3-9606-2F063606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Non convergence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09A5BB-FDA6-4350-81FC-A934DE2F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39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A0618853-0373-4299-9D7B-C5C0F35F13D1}"/>
              </a:ext>
            </a:extLst>
          </p:cNvPr>
          <p:cNvSpPr/>
          <p:nvPr/>
        </p:nvSpPr>
        <p:spPr>
          <a:xfrm>
            <a:off x="588217" y="3196193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8C16D04C-1108-4AEC-A7D0-42A63148E0DC}"/>
              </a:ext>
            </a:extLst>
          </p:cNvPr>
          <p:cNvSpPr/>
          <p:nvPr/>
        </p:nvSpPr>
        <p:spPr>
          <a:xfrm>
            <a:off x="8439321" y="3215149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Discriminateur</a:t>
            </a:r>
          </a:p>
        </p:txBody>
      </p:sp>
      <p:pic>
        <p:nvPicPr>
          <p:cNvPr id="7" name="Image 6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F5486B3F-FC08-4AF2-9C62-B25323D57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8980514" y="3728962"/>
            <a:ext cx="1671323" cy="172262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86AC6F6-C0FB-414F-97EE-7AC1BA82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27967" y="3834211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Émoticône 8">
            <a:extLst>
              <a:ext uri="{FF2B5EF4-FFF2-40B4-BE49-F238E27FC236}">
                <a16:creationId xmlns:a16="http://schemas.microsoft.com/office/drawing/2014/main" id="{D959B927-82C8-477B-8709-ADFE4FEE9C85}"/>
              </a:ext>
            </a:extLst>
          </p:cNvPr>
          <p:cNvSpPr/>
          <p:nvPr/>
        </p:nvSpPr>
        <p:spPr>
          <a:xfrm>
            <a:off x="1350977" y="3930787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96C2132-3FCB-4CA8-BC77-B35D6B247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27" y="2616250"/>
            <a:ext cx="5097391" cy="3250794"/>
          </a:xfrm>
          <a:prstGeom prst="rect">
            <a:avLst/>
          </a:prstGeom>
        </p:spPr>
      </p:pic>
      <p:sp>
        <p:nvSpPr>
          <p:cNvPr id="18" name="Flèche : gauche 17">
            <a:extLst>
              <a:ext uri="{FF2B5EF4-FFF2-40B4-BE49-F238E27FC236}">
                <a16:creationId xmlns:a16="http://schemas.microsoft.com/office/drawing/2014/main" id="{2036183F-1A4B-4B44-B6BD-785169195EFB}"/>
              </a:ext>
            </a:extLst>
          </p:cNvPr>
          <p:cNvSpPr/>
          <p:nvPr/>
        </p:nvSpPr>
        <p:spPr>
          <a:xfrm>
            <a:off x="3584028" y="35844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5DAA98A-9D94-4898-98F4-3F606F86008A}"/>
              </a:ext>
            </a:extLst>
          </p:cNvPr>
          <p:cNvSpPr/>
          <p:nvPr/>
        </p:nvSpPr>
        <p:spPr>
          <a:xfrm>
            <a:off x="7335350" y="35844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89D7D41-E968-464C-B31F-203DEDF1C9CE}"/>
              </a:ext>
            </a:extLst>
          </p:cNvPr>
          <p:cNvSpPr/>
          <p:nvPr/>
        </p:nvSpPr>
        <p:spPr>
          <a:xfrm>
            <a:off x="4719143" y="4962843"/>
            <a:ext cx="2753711" cy="951668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Equilibre fragile!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5D8B615-BE6F-43E7-BB46-642C7FA3DE4E}"/>
              </a:ext>
            </a:extLst>
          </p:cNvPr>
          <p:cNvSpPr/>
          <p:nvPr/>
        </p:nvSpPr>
        <p:spPr>
          <a:xfrm>
            <a:off x="4164749" y="1920625"/>
            <a:ext cx="3862500" cy="1159124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 mauvais : D apprend pas</a:t>
            </a:r>
          </a:p>
          <a:p>
            <a:pPr algn="ctr"/>
            <a:r>
              <a:rPr lang="fr-FR" sz="2400" dirty="0"/>
              <a:t>D mauvais : G apprend pas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70723F-6A62-D018-C87B-B3CB517161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57" t="8505" r="9337" b="10704"/>
          <a:stretch/>
        </p:blipFill>
        <p:spPr>
          <a:xfrm>
            <a:off x="8439318" y="1243216"/>
            <a:ext cx="3216973" cy="139170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FCA9A11-C207-6403-00DF-D536C024525C}"/>
              </a:ext>
            </a:extLst>
          </p:cNvPr>
          <p:cNvSpPr txBox="1"/>
          <p:nvPr/>
        </p:nvSpPr>
        <p:spPr>
          <a:xfrm>
            <a:off x="8313758" y="2568783"/>
            <a:ext cx="379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dirty="0"/>
              <a:t>Problème dû à la descente de gradient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786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94CBAC-BF87-4750-B79B-377545B7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pic>
        <p:nvPicPr>
          <p:cNvPr id="9" name="Espace réservé du contenu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BF0E7A86-983B-47DE-95D7-CAB587534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" y="1353787"/>
            <a:ext cx="6832875" cy="3319973"/>
          </a:xfrm>
          <a:ln w="57150">
            <a:solidFill>
              <a:schemeClr val="accent1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2C32FE-BCF6-4646-A4AC-DAFCC3D6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  <p:pic>
        <p:nvPicPr>
          <p:cNvPr id="10" name="Picture 4" descr="Convolution arithmetic tutorial — Theano 1.1.2+29.g8b2825658.dirty  documentation">
            <a:extLst>
              <a:ext uri="{FF2B5EF4-FFF2-40B4-BE49-F238E27FC236}">
                <a16:creationId xmlns:a16="http://schemas.microsoft.com/office/drawing/2014/main" id="{F08011E3-4120-29F4-B85B-5E54C5AF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52711" y="1387462"/>
            <a:ext cx="3698499" cy="2596423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/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92535D-B03B-1128-5031-EC84D1E39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28"/>
          <a:stretch/>
        </p:blipFill>
        <p:spPr>
          <a:xfrm>
            <a:off x="2216727" y="4797973"/>
            <a:ext cx="3285836" cy="19235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A9BCEE7-650F-1797-2360-843435F801FB}"/>
              </a:ext>
            </a:extLst>
          </p:cNvPr>
          <p:cNvSpPr txBox="1"/>
          <p:nvPr/>
        </p:nvSpPr>
        <p:spPr>
          <a:xfrm>
            <a:off x="9982200" y="3197646"/>
            <a:ext cx="134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PADDING</a:t>
            </a:r>
            <a:endParaRPr kumimoji="1" lang="ja-JP" altLang="en-US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3C12BE-BEFD-1CD0-2285-C8B55AA29D1B}"/>
              </a:ext>
            </a:extLst>
          </p:cNvPr>
          <p:cNvSpPr txBox="1"/>
          <p:nvPr/>
        </p:nvSpPr>
        <p:spPr>
          <a:xfrm>
            <a:off x="3525981" y="5894685"/>
            <a:ext cx="131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sz="2400" dirty="0"/>
              <a:t>STRIDE</a:t>
            </a:r>
            <a:endParaRPr kumimoji="1" lang="ja-JP" alt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C774A-9D8C-5EFE-03BB-819A93AA55BE}"/>
              </a:ext>
            </a:extLst>
          </p:cNvPr>
          <p:cNvSpPr/>
          <p:nvPr/>
        </p:nvSpPr>
        <p:spPr>
          <a:xfrm>
            <a:off x="3265110" y="4901535"/>
            <a:ext cx="1037440" cy="231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2" descr="Illustration of Max Pooling and Average Pooling Figure 2 above shows an...  | Download Scientific Diagram">
            <a:extLst>
              <a:ext uri="{FF2B5EF4-FFF2-40B4-BE49-F238E27FC236}">
                <a16:creationId xmlns:a16="http://schemas.microsoft.com/office/drawing/2014/main" id="{FD425DE5-55D1-C521-49FC-F583CB1848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30359" y="4263395"/>
            <a:ext cx="2743201" cy="2393005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/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0300FFD-05B5-F4F4-52D6-AD3E05D75640}"/>
              </a:ext>
            </a:extLst>
          </p:cNvPr>
          <p:cNvSpPr txBox="1"/>
          <p:nvPr/>
        </p:nvSpPr>
        <p:spPr>
          <a:xfrm>
            <a:off x="8802254" y="5846007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POOLING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4697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3E3E4-75D9-49F9-A248-1C81618E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27709A3-9906-45EF-B8F3-9F36D047A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9"/>
          <a:stretch/>
        </p:blipFill>
        <p:spPr>
          <a:xfrm>
            <a:off x="1837515" y="1468288"/>
            <a:ext cx="8144685" cy="484266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F1423F-83DE-4DDB-ACC6-57A15C79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40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599BCEE-A6E2-4C07-8A4A-0950FB861790}"/>
              </a:ext>
            </a:extLst>
          </p:cNvPr>
          <p:cNvSpPr/>
          <p:nvPr/>
        </p:nvSpPr>
        <p:spPr>
          <a:xfrm>
            <a:off x="8862848" y="2451538"/>
            <a:ext cx="3150476" cy="977462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Gradients nuls = </a:t>
            </a:r>
          </a:p>
          <a:p>
            <a:pPr algn="ctr"/>
            <a:r>
              <a:rPr lang="fr-FR" sz="2400" dirty="0"/>
              <a:t>Plus d’entraînement !!</a:t>
            </a:r>
          </a:p>
        </p:txBody>
      </p:sp>
    </p:spTree>
    <p:extLst>
      <p:ext uri="{BB962C8B-B14F-4D97-AF65-F5344CB8AC3E}">
        <p14:creationId xmlns:p14="http://schemas.microsoft.com/office/powerpoint/2010/main" val="313951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5549055-A504-49F8-B7A2-B5ECC16EF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00" y="4775203"/>
            <a:ext cx="2342657" cy="17785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/>
              <p:nvPr/>
            </p:nvSpPr>
            <p:spPr>
              <a:xfrm>
                <a:off x="1279584" y="4993621"/>
                <a:ext cx="9988491" cy="595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584" y="4993621"/>
                <a:ext cx="9988491" cy="595869"/>
              </a:xfrm>
              <a:prstGeom prst="rect">
                <a:avLst/>
              </a:prstGeom>
              <a:blipFill>
                <a:blip r:embed="rId5"/>
                <a:stretch>
                  <a:fillRect l="-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5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/>
              <p:nvPr/>
            </p:nvSpPr>
            <p:spPr>
              <a:xfrm>
                <a:off x="1279584" y="4993621"/>
                <a:ext cx="9988491" cy="595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584" y="4993621"/>
                <a:ext cx="9988491" cy="595869"/>
              </a:xfrm>
              <a:prstGeom prst="rect">
                <a:avLst/>
              </a:prstGeom>
              <a:blipFill>
                <a:blip r:embed="rId4"/>
                <a:stretch>
                  <a:fillRect l="-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EE2612-4F21-4F02-B5AE-5F7236CF6D26}"/>
              </a:ext>
            </a:extLst>
          </p:cNvPr>
          <p:cNvSpPr/>
          <p:nvPr/>
        </p:nvSpPr>
        <p:spPr>
          <a:xfrm>
            <a:off x="4352596" y="5744013"/>
            <a:ext cx="3150476" cy="977462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Tout tend vers 0!!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3F19BA69-DC21-5FC0-6679-665A1C0A5C4B}"/>
              </a:ext>
            </a:extLst>
          </p:cNvPr>
          <p:cNvSpPr/>
          <p:nvPr/>
        </p:nvSpPr>
        <p:spPr>
          <a:xfrm rot="5400000">
            <a:off x="2390434" y="5410729"/>
            <a:ext cx="229421" cy="586946"/>
          </a:xfrm>
          <a:prstGeom prst="rightBrace">
            <a:avLst>
              <a:gd name="adj1" fmla="val 60457"/>
              <a:gd name="adj2" fmla="val 510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F96F077-9385-1171-5EA5-B7A36C6CD974}"/>
              </a:ext>
            </a:extLst>
          </p:cNvPr>
          <p:cNvSpPr txBox="1"/>
          <p:nvPr/>
        </p:nvSpPr>
        <p:spPr>
          <a:xfrm>
            <a:off x="2270144" y="578825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dirty="0"/>
              <a:t>~ 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043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collapse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43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FA76483-D4B6-41A4-8A4A-777BF77D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5" y="2962268"/>
            <a:ext cx="8621568" cy="1956019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D74D7FF-4280-417F-9B8F-BDE0FF98D3AA}"/>
              </a:ext>
            </a:extLst>
          </p:cNvPr>
          <p:cNvSpPr/>
          <p:nvPr/>
        </p:nvSpPr>
        <p:spPr>
          <a:xfrm>
            <a:off x="2835507" y="1233996"/>
            <a:ext cx="3069021" cy="914400"/>
          </a:xfrm>
          <a:prstGeom prst="roundRect">
            <a:avLst/>
          </a:prstGeom>
          <a:solidFill>
            <a:schemeClr val="accent1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«Bon » entraînement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9ABC75C-B9D2-4F2C-9E67-D6B560DF2327}"/>
              </a:ext>
            </a:extLst>
          </p:cNvPr>
          <p:cNvSpPr/>
          <p:nvPr/>
        </p:nvSpPr>
        <p:spPr>
          <a:xfrm>
            <a:off x="2835507" y="5713482"/>
            <a:ext cx="3069021" cy="914400"/>
          </a:xfrm>
          <a:prstGeom prst="roundRect">
            <a:avLst/>
          </a:prstGeom>
          <a:solidFill>
            <a:schemeClr val="accent1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Mode collapse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D78877EA-95A2-4296-B3BA-F12C61002B4F}"/>
              </a:ext>
            </a:extLst>
          </p:cNvPr>
          <p:cNvSpPr/>
          <p:nvPr/>
        </p:nvSpPr>
        <p:spPr>
          <a:xfrm rot="16200000" flipV="1">
            <a:off x="3996059" y="-1114307"/>
            <a:ext cx="732156" cy="7420992"/>
          </a:xfrm>
          <a:prstGeom prst="rightBrace">
            <a:avLst>
              <a:gd name="adj1" fmla="val 7200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BFC1B6D3-8A96-4F65-BEED-A9CE68AD17AB}"/>
              </a:ext>
            </a:extLst>
          </p:cNvPr>
          <p:cNvSpPr/>
          <p:nvPr/>
        </p:nvSpPr>
        <p:spPr>
          <a:xfrm rot="5400000" flipV="1">
            <a:off x="4003940" y="1555193"/>
            <a:ext cx="732156" cy="7420991"/>
          </a:xfrm>
          <a:prstGeom prst="rightBrace">
            <a:avLst>
              <a:gd name="adj1" fmla="val 7200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B821CD-F1DA-DEEB-E2B8-D76C287E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89" y="1362459"/>
            <a:ext cx="2767670" cy="20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C22C9-2A22-0756-750E-3C049400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39" y="3761864"/>
            <a:ext cx="2469971" cy="24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7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8905EE-4C4C-1C73-5C99-843DC09A1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6) Des solutions?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7DEFD3-C59F-A21D-B2D9-F02721D5F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FB2B6-6473-6A72-7455-1E86984C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1726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1DC553-557D-45D8-8918-DA331109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activations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20EA2E6-A2C7-45A5-9A91-B566271E3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1" y="1537138"/>
            <a:ext cx="9757296" cy="378372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5542D9-5359-414B-82BF-FE8933BD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45</a:t>
            </a:fld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12F0848-4EDC-414A-AACA-CDE5DA46B24D}"/>
              </a:ext>
            </a:extLst>
          </p:cNvPr>
          <p:cNvSpPr/>
          <p:nvPr/>
        </p:nvSpPr>
        <p:spPr>
          <a:xfrm>
            <a:off x="2543993" y="5438527"/>
            <a:ext cx="1376365" cy="91440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ReLU</a:t>
            </a:r>
            <a:endParaRPr lang="fr-FR" sz="24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753F0BC-01A7-4A69-8CCA-085ADBAC5AA5}"/>
              </a:ext>
            </a:extLst>
          </p:cNvPr>
          <p:cNvSpPr/>
          <p:nvPr/>
        </p:nvSpPr>
        <p:spPr>
          <a:xfrm>
            <a:off x="7161732" y="5438527"/>
            <a:ext cx="1751040" cy="91440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LeakyReLU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6517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25E1F-5013-45C2-B488-22C65981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batchnorm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583C06-157F-4B4F-AB6D-E93A25F2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46</a:t>
            </a:fld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64E32E-DFE2-467F-8F0C-637852E3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738" y="2300851"/>
            <a:ext cx="2944147" cy="64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E5C9476-8A89-44B2-A39A-9CAB9131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58" y="4099384"/>
            <a:ext cx="1394045" cy="5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FCADACA-CE23-4BC9-AFBF-EF16FEF68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532" y="4973374"/>
            <a:ext cx="1576441" cy="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2762FB-217C-4702-A7F5-95081B524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74" y="3257456"/>
            <a:ext cx="2944146" cy="5545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F2B483-2E22-1467-D084-FFB3BECA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89" y="2569012"/>
            <a:ext cx="8607141" cy="2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35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7DA47-2BA4-B42D-8C94-E7DD7996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759204-F3F8-ECF8-5052-B48AF995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47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B20D239-528B-1BC1-A770-448495360350}"/>
              </a:ext>
            </a:extLst>
          </p:cNvPr>
          <p:cNvSpPr/>
          <p:nvPr/>
        </p:nvSpPr>
        <p:spPr>
          <a:xfrm>
            <a:off x="8639351" y="2460710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LeakyReLU</a:t>
            </a:r>
            <a:endParaRPr lang="fr-FR" sz="2800" dirty="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E120676F-89AE-3F66-4E8A-47F174C829AB}"/>
              </a:ext>
            </a:extLst>
          </p:cNvPr>
          <p:cNvSpPr/>
          <p:nvPr/>
        </p:nvSpPr>
        <p:spPr>
          <a:xfrm>
            <a:off x="4024487" y="2806307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33A5CD90-2DEF-FD6F-9E28-114EEF7D556C}"/>
              </a:ext>
            </a:extLst>
          </p:cNvPr>
          <p:cNvSpPr/>
          <p:nvPr/>
        </p:nvSpPr>
        <p:spPr>
          <a:xfrm>
            <a:off x="7743405" y="2801543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96B2CF7-5AEB-F54B-821B-B417A3FBEE63}"/>
              </a:ext>
            </a:extLst>
          </p:cNvPr>
          <p:cNvSpPr/>
          <p:nvPr/>
        </p:nvSpPr>
        <p:spPr>
          <a:xfrm>
            <a:off x="10973577" y="2875047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C5316F8-2BBF-86E8-CDCB-2345A88E1FD9}"/>
              </a:ext>
            </a:extLst>
          </p:cNvPr>
          <p:cNvSpPr/>
          <p:nvPr/>
        </p:nvSpPr>
        <p:spPr>
          <a:xfrm>
            <a:off x="866353" y="2801543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8DFBAD13-53A4-7E9A-1F0D-F8B99F66021D}"/>
              </a:ext>
            </a:extLst>
          </p:cNvPr>
          <p:cNvSpPr/>
          <p:nvPr/>
        </p:nvSpPr>
        <p:spPr>
          <a:xfrm>
            <a:off x="1675797" y="2479759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</p:txBody>
      </p:sp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39D8139D-031D-F601-8622-56EE8AACF13E}"/>
              </a:ext>
            </a:extLst>
          </p:cNvPr>
          <p:cNvSpPr/>
          <p:nvPr/>
        </p:nvSpPr>
        <p:spPr>
          <a:xfrm>
            <a:off x="4933528" y="2498810"/>
            <a:ext cx="2381250" cy="10191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Batch </a:t>
            </a:r>
            <a:r>
              <a:rPr lang="fr-FR" sz="2800" dirty="0" err="1"/>
              <a:t>Normalization</a:t>
            </a:r>
            <a:endParaRPr lang="fr-FR" sz="2800" dirty="0"/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1143A0BF-3852-ED03-E31C-E53E5470D6B2}"/>
              </a:ext>
            </a:extLst>
          </p:cNvPr>
          <p:cNvSpPr/>
          <p:nvPr/>
        </p:nvSpPr>
        <p:spPr>
          <a:xfrm>
            <a:off x="8639351" y="4844342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ReLU</a:t>
            </a:r>
            <a:endParaRPr lang="fr-FR" sz="2800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46C8210E-36AB-3C02-1DB5-58CDB0B190A8}"/>
              </a:ext>
            </a:extLst>
          </p:cNvPr>
          <p:cNvSpPr/>
          <p:nvPr/>
        </p:nvSpPr>
        <p:spPr>
          <a:xfrm>
            <a:off x="4024487" y="5189939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A766432E-040C-4459-60AB-0CB6A6D36F27}"/>
              </a:ext>
            </a:extLst>
          </p:cNvPr>
          <p:cNvSpPr/>
          <p:nvPr/>
        </p:nvSpPr>
        <p:spPr>
          <a:xfrm>
            <a:off x="7743405" y="518517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36F98705-9D11-E70F-F674-BCB8B0A30D47}"/>
              </a:ext>
            </a:extLst>
          </p:cNvPr>
          <p:cNvSpPr/>
          <p:nvPr/>
        </p:nvSpPr>
        <p:spPr>
          <a:xfrm>
            <a:off x="10973577" y="5258679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F57135E-9993-319C-A147-51F65499B907}"/>
              </a:ext>
            </a:extLst>
          </p:cNvPr>
          <p:cNvSpPr/>
          <p:nvPr/>
        </p:nvSpPr>
        <p:spPr>
          <a:xfrm>
            <a:off x="866353" y="518517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BFC96A5A-0EDD-34D1-F805-5C7C983146D2}"/>
              </a:ext>
            </a:extLst>
          </p:cNvPr>
          <p:cNvSpPr/>
          <p:nvPr/>
        </p:nvSpPr>
        <p:spPr>
          <a:xfrm>
            <a:off x="1675797" y="4863391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  <a:p>
            <a:pPr algn="ctr"/>
            <a:r>
              <a:rPr lang="fr-FR" sz="2800" dirty="0"/>
              <a:t>Transpose</a:t>
            </a: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01F102A2-FD2E-5D91-77A5-6317CFC1A2A3}"/>
              </a:ext>
            </a:extLst>
          </p:cNvPr>
          <p:cNvSpPr/>
          <p:nvPr/>
        </p:nvSpPr>
        <p:spPr>
          <a:xfrm>
            <a:off x="4933528" y="4882442"/>
            <a:ext cx="2381250" cy="10191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Batch </a:t>
            </a:r>
            <a:r>
              <a:rPr lang="fr-FR" sz="2800" dirty="0" err="1"/>
              <a:t>Normalization</a:t>
            </a:r>
            <a:endParaRPr lang="fr-FR" sz="28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50DB0EF-3223-67A8-8B71-685B464DF64D}"/>
              </a:ext>
            </a:extLst>
          </p:cNvPr>
          <p:cNvSpPr txBox="1"/>
          <p:nvPr/>
        </p:nvSpPr>
        <p:spPr>
          <a:xfrm>
            <a:off x="4618082" y="4270786"/>
            <a:ext cx="301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El </a:t>
            </a:r>
            <a:r>
              <a:rPr lang="fr-FR" sz="2400" dirty="0" err="1"/>
              <a:t>Generator</a:t>
            </a:r>
            <a:endParaRPr lang="fr-FR" sz="2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C121661-4182-0678-0626-98DB2EB03702}"/>
              </a:ext>
            </a:extLst>
          </p:cNvPr>
          <p:cNvSpPr txBox="1"/>
          <p:nvPr/>
        </p:nvSpPr>
        <p:spPr>
          <a:xfrm>
            <a:off x="4589929" y="1878065"/>
            <a:ext cx="301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El </a:t>
            </a:r>
            <a:r>
              <a:rPr lang="fr-FR" sz="2400" dirty="0" err="1"/>
              <a:t>Discriminator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11451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20B5B-59A9-4F5F-AD1A-CA876E7A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petites astuces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239048-2B89-4E31-95D6-E956CB4D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48</a:t>
            </a:fld>
            <a:endParaRPr lang="fr-FR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C5FA88-FB47-444B-84FE-AB7C66E63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 b="50000"/>
          <a:stretch/>
        </p:blipFill>
        <p:spPr>
          <a:xfrm>
            <a:off x="8409954" y="3334353"/>
            <a:ext cx="3474199" cy="15625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085908-3385-4257-9331-5C02D2FD3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0" y="2050358"/>
            <a:ext cx="3276768" cy="2438525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79FF5F8-7BF6-4883-A68B-F53542CD6342}"/>
              </a:ext>
            </a:extLst>
          </p:cNvPr>
          <p:cNvSpPr/>
          <p:nvPr/>
        </p:nvSpPr>
        <p:spPr>
          <a:xfrm>
            <a:off x="9171732" y="1428041"/>
            <a:ext cx="2582832" cy="69828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One-</a:t>
            </a:r>
            <a:r>
              <a:rPr lang="fr-FR" sz="2400" dirty="0" err="1"/>
              <a:t>sided</a:t>
            </a:r>
            <a:r>
              <a:rPr lang="fr-FR" sz="2400" dirty="0"/>
              <a:t> label </a:t>
            </a:r>
            <a:r>
              <a:rPr lang="fr-FR" sz="2400" dirty="0" err="1"/>
              <a:t>smoothing</a:t>
            </a:r>
            <a:endParaRPr lang="fr-FR" sz="24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43187E-039C-48AA-ADE1-0AFFA69096EE}"/>
              </a:ext>
            </a:extLst>
          </p:cNvPr>
          <p:cNvSpPr/>
          <p:nvPr/>
        </p:nvSpPr>
        <p:spPr>
          <a:xfrm>
            <a:off x="356110" y="1397524"/>
            <a:ext cx="3575108" cy="629561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Normaliser entre -1 et  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E39D8D2-7B26-43FE-8EC1-46B6D629AD2B}"/>
              </a:ext>
            </a:extLst>
          </p:cNvPr>
          <p:cNvSpPr/>
          <p:nvPr/>
        </p:nvSpPr>
        <p:spPr>
          <a:xfrm>
            <a:off x="6096000" y="3597048"/>
            <a:ext cx="2083542" cy="800911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Ajouter labels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2317F53-9D38-437A-94F1-FFA3690998D1}"/>
              </a:ext>
            </a:extLst>
          </p:cNvPr>
          <p:cNvSpPr/>
          <p:nvPr/>
        </p:nvSpPr>
        <p:spPr>
          <a:xfrm>
            <a:off x="4503659" y="2559792"/>
            <a:ext cx="2582831" cy="57436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Feature</a:t>
            </a:r>
            <a:r>
              <a:rPr lang="fr-FR" sz="2400" dirty="0"/>
              <a:t> </a:t>
            </a:r>
            <a:r>
              <a:rPr lang="fr-FR" sz="2400" dirty="0" err="1"/>
              <a:t>matching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CDB714-D268-4714-2E92-CFA4C0769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642" y="1588587"/>
            <a:ext cx="4635757" cy="36677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56FFA2-AD86-8AF6-CDB3-C71114F91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276" y="2648023"/>
            <a:ext cx="3512061" cy="427323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419A2E6-F3C2-67AD-2EF5-2153D8ECCC50}"/>
              </a:ext>
            </a:extLst>
          </p:cNvPr>
          <p:cNvSpPr/>
          <p:nvPr/>
        </p:nvSpPr>
        <p:spPr>
          <a:xfrm>
            <a:off x="7982995" y="5530612"/>
            <a:ext cx="1255210" cy="57436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WGAN</a:t>
            </a:r>
          </a:p>
        </p:txBody>
      </p:sp>
      <p:pic>
        <p:nvPicPr>
          <p:cNvPr id="1026" name="Picture 2" descr="GAN — Wasserstein GAN &amp; WGAN-GP. Training GAN is hard. Models may never… |  by Jonathan Hui | Medium">
            <a:extLst>
              <a:ext uri="{FF2B5EF4-FFF2-40B4-BE49-F238E27FC236}">
                <a16:creationId xmlns:a16="http://schemas.microsoft.com/office/drawing/2014/main" id="{CF464224-77E3-16A5-B5A5-8FACF4F30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95" y="4842224"/>
            <a:ext cx="7286847" cy="178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65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37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pic>
        <p:nvPicPr>
          <p:cNvPr id="6" name="Picture 2" descr="Convolutional Neural Network Architecture | CNN Architecture">
            <a:extLst>
              <a:ext uri="{FF2B5EF4-FFF2-40B4-BE49-F238E27FC236}">
                <a16:creationId xmlns:a16="http://schemas.microsoft.com/office/drawing/2014/main" id="{617BA241-640C-4E45-A04D-561E5C98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4745" y="1380728"/>
            <a:ext cx="9802510" cy="5247154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618DE7-1A30-4AC7-8FFE-6D3AF0CC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694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7) Y </a:t>
            </a:r>
            <a:r>
              <a:rPr lang="en-US" dirty="0" err="1"/>
              <a:t>en</a:t>
            </a:r>
            <a:r>
              <a:rPr lang="en-US" dirty="0"/>
              <a:t> a encore !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03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41D1D-3BAB-424A-BDB0-0208B115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+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7C7B6F-2414-48E1-9DBC-A0885B8B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51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6153BF-65D0-4846-A4D6-38311B184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6" y="1406349"/>
            <a:ext cx="3420781" cy="3910893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3B6735C-6F0E-43C3-ADC9-F5C5A72F5A59}"/>
              </a:ext>
            </a:extLst>
          </p:cNvPr>
          <p:cNvSpPr/>
          <p:nvPr/>
        </p:nvSpPr>
        <p:spPr>
          <a:xfrm>
            <a:off x="3631747" y="4270372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Style GAN</a:t>
            </a:r>
          </a:p>
        </p:txBody>
      </p:sp>
      <p:pic>
        <p:nvPicPr>
          <p:cNvPr id="12" name="Image 11" descr="Une image contenant personne, posant, groupe, debout&#10;&#10;Description générée automatiquement">
            <a:extLst>
              <a:ext uri="{FF2B5EF4-FFF2-40B4-BE49-F238E27FC236}">
                <a16:creationId xmlns:a16="http://schemas.microsoft.com/office/drawing/2014/main" id="{DE24A0CF-F10F-41CE-AD56-CFC1AFC8E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68" y="1406349"/>
            <a:ext cx="4458850" cy="2675310"/>
          </a:xfrm>
          <a:prstGeom prst="rect">
            <a:avLst/>
          </a:prstGeom>
        </p:spPr>
      </p:pic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AC2FF53D-79A2-4A71-A655-7D334EEB2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54" y="1406349"/>
            <a:ext cx="3326280" cy="4329709"/>
          </a:xfr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0A439AB-78AE-40F7-80A2-D93334A27652}"/>
              </a:ext>
            </a:extLst>
          </p:cNvPr>
          <p:cNvSpPr/>
          <p:nvPr/>
        </p:nvSpPr>
        <p:spPr>
          <a:xfrm>
            <a:off x="6264166" y="5412657"/>
            <a:ext cx="3237006" cy="1024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Conditional</a:t>
            </a:r>
            <a:r>
              <a:rPr lang="fr-FR" sz="2400" dirty="0"/>
              <a:t> GAN</a:t>
            </a:r>
          </a:p>
        </p:txBody>
      </p:sp>
    </p:spTree>
    <p:extLst>
      <p:ext uri="{BB962C8B-B14F-4D97-AF65-F5344CB8AC3E}">
        <p14:creationId xmlns:p14="http://schemas.microsoft.com/office/powerpoint/2010/main" val="2588259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CFB06-6AA0-E4BD-0C2C-34BCE114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Autres trucs marrants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80A05E-6A23-4377-EEEC-3B503A9C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52</a:t>
            </a:fld>
            <a:endParaRPr lang="fr-FR"/>
          </a:p>
        </p:txBody>
      </p:sp>
      <p:pic>
        <p:nvPicPr>
          <p:cNvPr id="1026" name="Picture 2" descr="Understanding GauGAN Part 1 | Paperspace Blog">
            <a:extLst>
              <a:ext uri="{FF2B5EF4-FFF2-40B4-BE49-F238E27FC236}">
                <a16:creationId xmlns:a16="http://schemas.microsoft.com/office/drawing/2014/main" id="{26FB14AA-0CE0-93AB-E3A3-523CFB2CB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90"/>
          <a:stretch/>
        </p:blipFill>
        <p:spPr bwMode="auto">
          <a:xfrm>
            <a:off x="350982" y="1466262"/>
            <a:ext cx="7169438" cy="190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FA14F8-4F10-1A09-BF75-B38F5814E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9" y="3804422"/>
            <a:ext cx="5440218" cy="2675650"/>
          </a:xfrm>
          <a:prstGeom prst="rect">
            <a:avLst/>
          </a:prstGeom>
        </p:spPr>
      </p:pic>
      <p:pic>
        <p:nvPicPr>
          <p:cNvPr id="7" name="Image 6" descr="Une image contenant texte, herbe, extérieur, mammifère&#10;&#10;Description générée automatiquement">
            <a:extLst>
              <a:ext uri="{FF2B5EF4-FFF2-40B4-BE49-F238E27FC236}">
                <a16:creationId xmlns:a16="http://schemas.microsoft.com/office/drawing/2014/main" id="{3B3D792F-AE43-ACE4-E909-4C5DAED178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4791"/>
          <a:stretch/>
        </p:blipFill>
        <p:spPr>
          <a:xfrm>
            <a:off x="979055" y="4103784"/>
            <a:ext cx="3246717" cy="225256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1047B8E-1DF7-E62C-BE65-7E45DF040FEC}"/>
              </a:ext>
            </a:extLst>
          </p:cNvPr>
          <p:cNvSpPr/>
          <p:nvPr/>
        </p:nvSpPr>
        <p:spPr>
          <a:xfrm>
            <a:off x="4361682" y="5040757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Cycle GAN</a:t>
            </a:r>
          </a:p>
        </p:txBody>
      </p:sp>
      <p:pic>
        <p:nvPicPr>
          <p:cNvPr id="1028" name="Picture 4" descr="Understanding GauGAN Part 1 | Paperspace Blog">
            <a:extLst>
              <a:ext uri="{FF2B5EF4-FFF2-40B4-BE49-F238E27FC236}">
                <a16:creationId xmlns:a16="http://schemas.microsoft.com/office/drawing/2014/main" id="{A9749C8E-7DD1-D2AD-5FB1-A33022A8A6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13803" b="24360"/>
          <a:stretch/>
        </p:blipFill>
        <p:spPr bwMode="auto">
          <a:xfrm>
            <a:off x="7684654" y="1448407"/>
            <a:ext cx="3969038" cy="20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1AF86065-38F8-28EB-35E2-D2930788E701}"/>
              </a:ext>
            </a:extLst>
          </p:cNvPr>
          <p:cNvSpPr/>
          <p:nvPr/>
        </p:nvSpPr>
        <p:spPr>
          <a:xfrm>
            <a:off x="4999249" y="2864446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GauGAN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816177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3D44D-BE11-4800-94DD-1C57AC7B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pleins d’autres encore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56C7446-D87F-48C8-8EF4-4DC82911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269109"/>
            <a:ext cx="7933760" cy="558889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1BF2D9-6344-4ADA-B396-25D8FBF3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53</a:t>
            </a:fld>
            <a:endParaRPr lang="fr-FR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F78E0C34-5167-4D23-A6B3-C9818A6754E3}"/>
              </a:ext>
            </a:extLst>
          </p:cNvPr>
          <p:cNvSpPr/>
          <p:nvPr/>
        </p:nvSpPr>
        <p:spPr>
          <a:xfrm>
            <a:off x="7758186" y="1566042"/>
            <a:ext cx="292739" cy="2522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D209BE1A-2B98-4C2A-AC46-35F03169D942}"/>
              </a:ext>
            </a:extLst>
          </p:cNvPr>
          <p:cNvSpPr/>
          <p:nvPr/>
        </p:nvSpPr>
        <p:spPr>
          <a:xfrm>
            <a:off x="7611816" y="3668111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99EAF5D8-88B5-4AA1-9915-8ECCF172A1A9}"/>
              </a:ext>
            </a:extLst>
          </p:cNvPr>
          <p:cNvSpPr/>
          <p:nvPr/>
        </p:nvSpPr>
        <p:spPr>
          <a:xfrm>
            <a:off x="8552794" y="3302876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6C40E93E-A96C-439C-8F9B-28F8464B6637}"/>
              </a:ext>
            </a:extLst>
          </p:cNvPr>
          <p:cNvSpPr/>
          <p:nvPr/>
        </p:nvSpPr>
        <p:spPr>
          <a:xfrm>
            <a:off x="8845533" y="2659709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</p:spTree>
    <p:extLst>
      <p:ext uri="{BB962C8B-B14F-4D97-AF65-F5344CB8AC3E}">
        <p14:creationId xmlns:p14="http://schemas.microsoft.com/office/powerpoint/2010/main" val="2535580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DC456-1723-C633-E12C-5F351F7F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Pas que des </a:t>
            </a:r>
            <a:r>
              <a:rPr kumimoji="1" lang="fr-FR" altLang="ja-JP" dirty="0" err="1"/>
              <a:t>GANs</a:t>
            </a:r>
            <a:endParaRPr kumimoji="1" lang="ja-JP" alt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427D8F-D485-83FA-1713-9ACB4C3A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326629-4C93-8B72-752F-BBF67940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54</a:t>
            </a:fld>
            <a:endParaRPr lang="fr-FR"/>
          </a:p>
        </p:txBody>
      </p:sp>
      <p:sp>
        <p:nvSpPr>
          <p:cNvPr id="5" name="AutoShape 4" descr="Deep generative models - Dan MacKinlay">
            <a:extLst>
              <a:ext uri="{FF2B5EF4-FFF2-40B4-BE49-F238E27FC236}">
                <a16:creationId xmlns:a16="http://schemas.microsoft.com/office/drawing/2014/main" id="{9A63544F-0B65-B2E3-7979-198758FA1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EF90D6-7CFB-3749-F4E8-8A28F8A1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5" y="1529993"/>
            <a:ext cx="7148147" cy="4942601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BC0F5F41-8C72-712C-34AA-A6F12EE93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EEE83A-357D-2E59-0765-80B00B85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089" y="1389865"/>
            <a:ext cx="3123943" cy="17572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C67ECC-839F-AD66-E7FC-D351736B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597" y="3395671"/>
            <a:ext cx="3065975" cy="332580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B6EA5AE-EFAF-C327-5C36-0460BA4B5EAD}"/>
              </a:ext>
            </a:extLst>
          </p:cNvPr>
          <p:cNvSpPr/>
          <p:nvPr/>
        </p:nvSpPr>
        <p:spPr>
          <a:xfrm>
            <a:off x="8177381" y="2074214"/>
            <a:ext cx="866437" cy="365125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VAE</a:t>
            </a:r>
            <a:endParaRPr kumimoji="1" lang="ja-JP" altLang="en-US" sz="2400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79ED4E2-E49B-87F9-ACA3-0DD7FAC076A4}"/>
              </a:ext>
            </a:extLst>
          </p:cNvPr>
          <p:cNvSpPr/>
          <p:nvPr/>
        </p:nvSpPr>
        <p:spPr>
          <a:xfrm>
            <a:off x="10734342" y="4876009"/>
            <a:ext cx="1339273" cy="365125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DALL-E 2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8953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5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05D40-273A-4E5C-B605-A773D8291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de votre attention !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532EB3-86D1-41AC-AFBA-E92E27351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2098462"/>
          </a:xfrm>
        </p:spPr>
        <p:txBody>
          <a:bodyPr>
            <a:noAutofit/>
          </a:bodyPr>
          <a:lstStyle/>
          <a:p>
            <a:r>
              <a:rPr lang="fr-FR" dirty="0"/>
              <a:t>TP GAN : Devenir un artiste sans prendre de cours (</a:t>
            </a:r>
            <a:r>
              <a:rPr lang="fr-FR"/>
              <a:t>de dessin) !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D118A-8549-4B98-913C-26702824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46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5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B7DD-2051-4A4E-8F1B-3BCE140EC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II) Les GAN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06792-FCA1-481B-93C1-2FADCE8F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5137CFDE-485E-431C-9FF4-0E0DAC78F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576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C9462-1584-4A62-8435-C215C5BC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quoi ça sert un GAN?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F0293D-6590-4C1C-AB55-0D6FC12E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5186E50-E35C-454E-8D13-FC07D4D2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06" y="1369682"/>
            <a:ext cx="5559440" cy="2947330"/>
          </a:xfrm>
          <a:prstGeom prst="rect">
            <a:avLst/>
          </a:prstGeom>
        </p:spPr>
      </p:pic>
      <p:pic>
        <p:nvPicPr>
          <p:cNvPr id="5" name="Image 4" descr="Une image contenant texte, montagne, extérieur, nature&#10;&#10;Description générée automatiquement">
            <a:extLst>
              <a:ext uri="{FF2B5EF4-FFF2-40B4-BE49-F238E27FC236}">
                <a16:creationId xmlns:a16="http://schemas.microsoft.com/office/drawing/2014/main" id="{F075F421-4FB0-424A-A4F1-FEFB7385B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3" y="3774145"/>
            <a:ext cx="4695499" cy="2947330"/>
          </a:xfrm>
          <a:prstGeom prst="rect">
            <a:avLst/>
          </a:prstGeom>
        </p:spPr>
      </p:pic>
      <p:pic>
        <p:nvPicPr>
          <p:cNvPr id="1026" name="Picture 2" descr="Deep Learning Project — Drawing Anime Face with Simple Segmentation Mask |  by Steins | Medium">
            <a:extLst>
              <a:ext uri="{FF2B5EF4-FFF2-40B4-BE49-F238E27FC236}">
                <a16:creationId xmlns:a16="http://schemas.microsoft.com/office/drawing/2014/main" id="{B79DE6CF-E952-0607-288E-DC160F8F5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6" r="50351"/>
          <a:stretch/>
        </p:blipFill>
        <p:spPr bwMode="auto">
          <a:xfrm>
            <a:off x="702454" y="1369682"/>
            <a:ext cx="4695499" cy="2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19B6779-2A60-9721-6310-8BCFE8AF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242" y="4475276"/>
            <a:ext cx="1716358" cy="21538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CBB05B7-8B82-E06E-FE4E-243F7F42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821" y="4475276"/>
            <a:ext cx="1793007" cy="21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1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8A244-B49A-4AD1-A7F5-341FCB30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ou humain?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26460C-9B76-4624-842B-60FA90654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9</a:t>
            </a:fld>
            <a:endParaRPr lang="fr-FR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8D30605-A09E-B5CA-E122-06466083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98677B-AE2E-8583-0B5E-E9DD11F2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752199-A83D-F70E-3599-2A158C21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36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2975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3345</TotalTime>
  <Words>872</Words>
  <Application>Microsoft Office PowerPoint</Application>
  <PresentationFormat>Grand écran</PresentationFormat>
  <Paragraphs>288</Paragraphs>
  <Slides>56</Slides>
  <Notes>10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Potra</vt:lpstr>
      <vt:lpstr>Automatants</vt:lpstr>
      <vt:lpstr>Image bitmap</vt:lpstr>
      <vt:lpstr>Les GAN et leurs mystères  (le secret de leur pouvoir)</vt:lpstr>
      <vt:lpstr>Plan</vt:lpstr>
      <vt:lpstr>I) Rappels</vt:lpstr>
      <vt:lpstr>Convolution</vt:lpstr>
      <vt:lpstr>CNN</vt:lpstr>
      <vt:lpstr>Questions?</vt:lpstr>
      <vt:lpstr>II) Les GAN</vt:lpstr>
      <vt:lpstr>A quoi ça sert un GAN?</vt:lpstr>
      <vt:lpstr>IA ou humain?</vt:lpstr>
      <vt:lpstr>Questions?</vt:lpstr>
      <vt:lpstr>1) Principes de base</vt:lpstr>
      <vt:lpstr>Objectif des GAN</vt:lpstr>
      <vt:lpstr>C’est l’heure du-du-du-duel</vt:lpstr>
      <vt:lpstr>C’est l’heure du-du-du-duel</vt:lpstr>
      <vt:lpstr>C’est l’heure du-du-du-duel</vt:lpstr>
      <vt:lpstr>C’est l’heure du-du-du-duel</vt:lpstr>
      <vt:lpstr>Questions?</vt:lpstr>
      <vt:lpstr>2) En pratique</vt:lpstr>
      <vt:lpstr>Le discriminateur</vt:lpstr>
      <vt:lpstr>Le générateur</vt:lpstr>
      <vt:lpstr>Upsampling</vt:lpstr>
      <vt:lpstr>Les convolutions transposées</vt:lpstr>
      <vt:lpstr>Les convolutions transposées</vt:lpstr>
      <vt:lpstr>Vue d’ensemble</vt:lpstr>
      <vt:lpstr>Questions?</vt:lpstr>
      <vt:lpstr>3) Entraînement</vt:lpstr>
      <vt:lpstr>La loss</vt:lpstr>
      <vt:lpstr>Le discriminateur apprend</vt:lpstr>
      <vt:lpstr>Le générateur apprend</vt:lpstr>
      <vt:lpstr>Le générateur apprend</vt:lpstr>
      <vt:lpstr>Le combat final</vt:lpstr>
      <vt:lpstr>Questions?</vt:lpstr>
      <vt:lpstr>4) Interlude : maths</vt:lpstr>
      <vt:lpstr>KL/JS les bros</vt:lpstr>
      <vt:lpstr>Réécriture</vt:lpstr>
      <vt:lpstr>Valeur optimale</vt:lpstr>
      <vt:lpstr>Questions?</vt:lpstr>
      <vt:lpstr>5) Des GAN et des problèmes</vt:lpstr>
      <vt:lpstr>Non convergence</vt:lpstr>
      <vt:lpstr>Vanishing gradient</vt:lpstr>
      <vt:lpstr>Vanishing gradient</vt:lpstr>
      <vt:lpstr>Vanishing gradient</vt:lpstr>
      <vt:lpstr>Mode collapse</vt:lpstr>
      <vt:lpstr>6) Des solutions?</vt:lpstr>
      <vt:lpstr>Les activations</vt:lpstr>
      <vt:lpstr>La batchnorm</vt:lpstr>
      <vt:lpstr>Récap</vt:lpstr>
      <vt:lpstr>Les petites astuces</vt:lpstr>
      <vt:lpstr>Questions?</vt:lpstr>
      <vt:lpstr>7) Y en a encore ! </vt:lpstr>
      <vt:lpstr>Génération +</vt:lpstr>
      <vt:lpstr>Autres trucs marrants</vt:lpstr>
      <vt:lpstr>Et pleins d’autres encore</vt:lpstr>
      <vt:lpstr>Pas que des GANs</vt:lpstr>
      <vt:lpstr>Questions?</vt:lpstr>
      <vt:lpstr>Merci de votre attention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Clement Wang (Student at CentraleSupelec)</dc:creator>
  <cp:lastModifiedBy>Samuel Sithakoul (Student at CentraleSupelec)</cp:lastModifiedBy>
  <cp:revision>246</cp:revision>
  <dcterms:created xsi:type="dcterms:W3CDTF">2021-11-17T16:35:11Z</dcterms:created>
  <dcterms:modified xsi:type="dcterms:W3CDTF">2022-08-30T07:19:00Z</dcterms:modified>
</cp:coreProperties>
</file>